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27">
          <p15:clr>
            <a:srgbClr val="747775"/>
          </p15:clr>
        </p15:guide>
        <p15:guide id="2" pos="227">
          <p15:clr>
            <a:srgbClr val="747775"/>
          </p15:clr>
        </p15:guide>
        <p15:guide id="3" pos="5533">
          <p15:clr>
            <a:srgbClr val="747775"/>
          </p15:clr>
        </p15:guide>
        <p15:guide id="4" orient="horz" pos="301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330" y="-102"/>
      </p:cViewPr>
      <p:guideLst>
        <p:guide orient="horz" pos="227"/>
        <p:guide orient="horz" pos="3013"/>
        <p:guide pos="227"/>
        <p:guide pos="55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51531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24b666eda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24b666ed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24b666eda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24b666ed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2577e335c_1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2577e335c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2577e335c_1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2577e335c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24b666eda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24b666ed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24b666eda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24b666ed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4dc2b2266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4dc2b226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ed5cfcf4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ed5cfcf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4c4bf1f996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4c4bf1f99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4cdaa3157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4cdaa3157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4cdaa3157b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4cdaa3157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cdaa3157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cdaa3157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4cdaa3157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4cdaa3157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24b666ed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24b666ed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24b666eda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24b666ed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24b666eda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24b666ed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u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drive.google.com/file/d/1NIp6HdggInjGfdX_gXa6GzyTo4JxEtQ0/view"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hyperlink" Target="http://drive.google.com/file/d/1at3VT8Aid-3RxXEZYq_1KLbaIeew601j/view"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sCcbJhNnn6TEOGs6iuHND9cxIskve9tW/view"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S6nCk8MCeS_3CQDGL9WGhdk1WSpObWrO/view"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1880"/>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28043" t="22504" r="38842" b="25073"/>
          <a:stretch/>
        </p:blipFill>
        <p:spPr>
          <a:xfrm>
            <a:off x="10775575" y="1407425"/>
            <a:ext cx="3817301" cy="3399200"/>
          </a:xfrm>
          <a:prstGeom prst="rect">
            <a:avLst/>
          </a:prstGeom>
          <a:noFill/>
          <a:ln>
            <a:noFill/>
          </a:ln>
        </p:spPr>
      </p:pic>
      <p:pic>
        <p:nvPicPr>
          <p:cNvPr id="55" name="Google Shape;55;p13"/>
          <p:cNvPicPr preferRelativeResize="0"/>
          <p:nvPr/>
        </p:nvPicPr>
        <p:blipFill rotWithShape="1">
          <a:blip r:embed="rId4">
            <a:alphaModFix/>
          </a:blip>
          <a:srcRect b="2515"/>
          <a:stretch/>
        </p:blipFill>
        <p:spPr>
          <a:xfrm>
            <a:off x="2216275" y="1344700"/>
            <a:ext cx="6927725" cy="3798800"/>
          </a:xfrm>
          <a:prstGeom prst="rect">
            <a:avLst/>
          </a:prstGeom>
          <a:noFill/>
          <a:ln>
            <a:noFill/>
          </a:ln>
        </p:spPr>
      </p:pic>
      <p:sp>
        <p:nvSpPr>
          <p:cNvPr id="56" name="Google Shape;56;p13"/>
          <p:cNvSpPr txBox="1">
            <a:spLocks noGrp="1"/>
          </p:cNvSpPr>
          <p:nvPr>
            <p:ph type="ctrTitle"/>
          </p:nvPr>
        </p:nvSpPr>
        <p:spPr>
          <a:xfrm>
            <a:off x="311700" y="360000"/>
            <a:ext cx="6369900" cy="269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uk" sz="3500" b="1">
                <a:solidFill>
                  <a:schemeClr val="lt1"/>
                </a:solidFill>
                <a:latin typeface="Montserrat"/>
                <a:ea typeface="Montserrat"/>
                <a:cs typeface="Montserrat"/>
                <a:sym typeface="Montserrat"/>
              </a:rPr>
              <a:t>Дотримання правил </a:t>
            </a:r>
            <a:br>
              <a:rPr lang="uk" sz="3500" b="1">
                <a:solidFill>
                  <a:schemeClr val="lt1"/>
                </a:solidFill>
                <a:latin typeface="Montserrat"/>
                <a:ea typeface="Montserrat"/>
                <a:cs typeface="Montserrat"/>
                <a:sym typeface="Montserrat"/>
              </a:rPr>
            </a:br>
            <a:r>
              <a:rPr lang="uk" sz="3500" b="1">
                <a:solidFill>
                  <a:schemeClr val="lt1"/>
                </a:solidFill>
                <a:latin typeface="Montserrat"/>
                <a:ea typeface="Montserrat"/>
                <a:cs typeface="Montserrat"/>
                <a:sym typeface="Montserrat"/>
              </a:rPr>
              <a:t>на залізниці – це  безпека пасажирів </a:t>
            </a:r>
            <a:br>
              <a:rPr lang="uk" sz="3500" b="1">
                <a:solidFill>
                  <a:schemeClr val="lt1"/>
                </a:solidFill>
                <a:latin typeface="Montserrat"/>
                <a:ea typeface="Montserrat"/>
                <a:cs typeface="Montserrat"/>
                <a:sym typeface="Montserrat"/>
              </a:rPr>
            </a:br>
            <a:r>
              <a:rPr lang="uk" sz="3500" b="1">
                <a:solidFill>
                  <a:schemeClr val="lt1"/>
                </a:solidFill>
                <a:latin typeface="Montserrat"/>
                <a:ea typeface="Montserrat"/>
                <a:cs typeface="Montserrat"/>
                <a:sym typeface="Montserrat"/>
              </a:rPr>
              <a:t>та ритмічність руху поїздів</a:t>
            </a:r>
            <a:endParaRPr sz="3500" b="1">
              <a:solidFill>
                <a:schemeClr val="lt1"/>
              </a:solidFill>
              <a:latin typeface="Montserrat"/>
              <a:ea typeface="Montserrat"/>
              <a:cs typeface="Montserrat"/>
              <a:sym typeface="Montserrat"/>
            </a:endParaRPr>
          </a:p>
        </p:txBody>
      </p:sp>
      <p:pic>
        <p:nvPicPr>
          <p:cNvPr id="57" name="Google Shape;57;p13"/>
          <p:cNvPicPr preferRelativeResize="0"/>
          <p:nvPr/>
        </p:nvPicPr>
        <p:blipFill>
          <a:blip r:embed="rId5">
            <a:alphaModFix/>
          </a:blip>
          <a:stretch>
            <a:fillRect/>
          </a:stretch>
        </p:blipFill>
        <p:spPr>
          <a:xfrm>
            <a:off x="413300" y="4343425"/>
            <a:ext cx="792575" cy="285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259372" y="185025"/>
            <a:ext cx="6310200" cy="9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b="1">
                <a:solidFill>
                  <a:srgbClr val="141880"/>
                </a:solidFill>
                <a:latin typeface="Montserrat"/>
                <a:ea typeface="Montserrat"/>
                <a:cs typeface="Montserrat"/>
                <a:sym typeface="Montserrat"/>
              </a:rPr>
              <a:t>Зачеперські байки, </a:t>
            </a:r>
            <a:br>
              <a:rPr lang="uk" b="1">
                <a:solidFill>
                  <a:srgbClr val="141880"/>
                </a:solidFill>
                <a:latin typeface="Montserrat"/>
                <a:ea typeface="Montserrat"/>
                <a:cs typeface="Montserrat"/>
                <a:sym typeface="Montserrat"/>
              </a:rPr>
            </a:br>
            <a:r>
              <a:rPr lang="uk" b="1">
                <a:solidFill>
                  <a:srgbClr val="141880"/>
                </a:solidFill>
                <a:latin typeface="Montserrat"/>
                <a:ea typeface="Montserrat"/>
                <a:cs typeface="Montserrat"/>
                <a:sym typeface="Montserrat"/>
              </a:rPr>
              <a:t>що коштують життя</a:t>
            </a:r>
            <a:endParaRPr b="1">
              <a:solidFill>
                <a:srgbClr val="141880"/>
              </a:solidFill>
              <a:latin typeface="Montserrat"/>
              <a:ea typeface="Montserrat"/>
              <a:cs typeface="Montserrat"/>
              <a:sym typeface="Montserrat"/>
            </a:endParaRPr>
          </a:p>
        </p:txBody>
      </p:sp>
      <p:sp>
        <p:nvSpPr>
          <p:cNvPr id="154" name="Google Shape;154;p22"/>
          <p:cNvSpPr txBox="1">
            <a:spLocks noGrp="1"/>
          </p:cNvSpPr>
          <p:nvPr>
            <p:ph type="body" idx="1"/>
          </p:nvPr>
        </p:nvSpPr>
        <p:spPr>
          <a:xfrm>
            <a:off x="763641" y="1388800"/>
            <a:ext cx="5256900" cy="29298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Clr>
                <a:schemeClr val="dk1"/>
              </a:buClr>
              <a:buSzPts val="1100"/>
              <a:buFont typeface="Arial"/>
              <a:buNone/>
            </a:pPr>
            <a:r>
              <a:rPr lang="uk" sz="1600">
                <a:solidFill>
                  <a:schemeClr val="dk1"/>
                </a:solidFill>
                <a:latin typeface="Montserrat"/>
                <a:ea typeface="Montserrat"/>
                <a:cs typeface="Montserrat"/>
                <a:sym typeface="Montserrat"/>
              </a:rPr>
              <a:t>Я знаю, як правильно і міцно триматися </a:t>
            </a:r>
            <a:br>
              <a:rPr lang="uk" sz="1600">
                <a:solidFill>
                  <a:schemeClr val="dk1"/>
                </a:solidFill>
                <a:latin typeface="Montserrat"/>
                <a:ea typeface="Montserrat"/>
                <a:cs typeface="Montserrat"/>
                <a:sym typeface="Montserrat"/>
              </a:rPr>
            </a:br>
            <a:r>
              <a:rPr lang="uk" sz="1600">
                <a:solidFill>
                  <a:schemeClr val="dk1"/>
                </a:solidFill>
                <a:latin typeface="Montserrat"/>
                <a:ea typeface="Montserrat"/>
                <a:cs typeface="Montserrat"/>
                <a:sym typeface="Montserrat"/>
              </a:rPr>
              <a:t>за вагон</a:t>
            </a:r>
            <a:endParaRPr sz="1600" b="1">
              <a:solidFill>
                <a:schemeClr val="dk1"/>
              </a:solidFill>
              <a:latin typeface="Montserrat"/>
              <a:ea typeface="Montserrat"/>
              <a:cs typeface="Montserrat"/>
              <a:sym typeface="Montserrat"/>
            </a:endParaRPr>
          </a:p>
          <a:p>
            <a:pPr marL="0" lvl="0" indent="0" algn="l" rtl="0">
              <a:lnSpc>
                <a:spcPct val="100000"/>
              </a:lnSpc>
              <a:spcBef>
                <a:spcPts val="1000"/>
              </a:spcBef>
              <a:spcAft>
                <a:spcPts val="0"/>
              </a:spcAft>
              <a:buClr>
                <a:schemeClr val="dk1"/>
              </a:buClr>
              <a:buSzPts val="1100"/>
              <a:buFont typeface="Arial"/>
              <a:buNone/>
            </a:pPr>
            <a:r>
              <a:rPr lang="uk" sz="1600">
                <a:solidFill>
                  <a:schemeClr val="dk1"/>
                </a:solidFill>
                <a:latin typeface="Montserrat"/>
                <a:ea typeface="Montserrat"/>
                <a:cs typeface="Montserrat"/>
                <a:sym typeface="Montserrat"/>
              </a:rPr>
              <a:t>Якщо не торкатися дротів контактної мережі, мене не вдарить струмом</a:t>
            </a:r>
            <a:endParaRPr sz="1600" b="1">
              <a:solidFill>
                <a:schemeClr val="dk1"/>
              </a:solidFill>
              <a:latin typeface="Montserrat"/>
              <a:ea typeface="Montserrat"/>
              <a:cs typeface="Montserrat"/>
              <a:sym typeface="Montserrat"/>
            </a:endParaRPr>
          </a:p>
          <a:p>
            <a:pPr marL="0" lvl="0" indent="0" algn="l" rtl="0">
              <a:lnSpc>
                <a:spcPct val="100000"/>
              </a:lnSpc>
              <a:spcBef>
                <a:spcPts val="1000"/>
              </a:spcBef>
              <a:spcAft>
                <a:spcPts val="0"/>
              </a:spcAft>
              <a:buClr>
                <a:schemeClr val="dk1"/>
              </a:buClr>
              <a:buSzPts val="1100"/>
              <a:buFont typeface="Arial"/>
              <a:buNone/>
            </a:pPr>
            <a:r>
              <a:rPr lang="uk" sz="1600">
                <a:solidFill>
                  <a:schemeClr val="dk1"/>
                </a:solidFill>
                <a:latin typeface="Montserrat"/>
                <a:ea typeface="Montserrat"/>
                <a:cs typeface="Montserrat"/>
                <a:sym typeface="Montserrat"/>
              </a:rPr>
              <a:t>Я обережний та швидко пересуваюся – мене не спіймає поліція та залізничники</a:t>
            </a:r>
            <a:endParaRPr sz="1600" b="1">
              <a:solidFill>
                <a:schemeClr val="dk1"/>
              </a:solidFill>
              <a:latin typeface="Montserrat"/>
              <a:ea typeface="Montserrat"/>
              <a:cs typeface="Montserrat"/>
              <a:sym typeface="Montserrat"/>
            </a:endParaRPr>
          </a:p>
          <a:p>
            <a:pPr marL="0" lvl="0" indent="0" algn="l" rtl="0">
              <a:lnSpc>
                <a:spcPct val="100000"/>
              </a:lnSpc>
              <a:spcBef>
                <a:spcPts val="1000"/>
              </a:spcBef>
              <a:spcAft>
                <a:spcPts val="0"/>
              </a:spcAft>
              <a:buClr>
                <a:schemeClr val="dk1"/>
              </a:buClr>
              <a:buSzPts val="1100"/>
              <a:buFont typeface="Arial"/>
              <a:buNone/>
            </a:pPr>
            <a:r>
              <a:rPr lang="uk" sz="1600">
                <a:solidFill>
                  <a:schemeClr val="dk1"/>
                </a:solidFill>
                <a:latin typeface="Montserrat"/>
                <a:ea typeface="Montserrat"/>
                <a:cs typeface="Montserrat"/>
                <a:sym typeface="Montserrat"/>
              </a:rPr>
              <a:t>Я проїдуся один раз, мені нічого не буде</a:t>
            </a:r>
            <a:endParaRPr sz="1600">
              <a:solidFill>
                <a:schemeClr val="dk1"/>
              </a:solidFill>
              <a:latin typeface="Montserrat"/>
              <a:ea typeface="Montserrat"/>
              <a:cs typeface="Montserrat"/>
              <a:sym typeface="Montserrat"/>
            </a:endParaRPr>
          </a:p>
          <a:p>
            <a:pPr marL="0" lvl="0" indent="0" algn="l" rtl="0">
              <a:lnSpc>
                <a:spcPct val="100000"/>
              </a:lnSpc>
              <a:spcBef>
                <a:spcPts val="1000"/>
              </a:spcBef>
              <a:spcAft>
                <a:spcPts val="0"/>
              </a:spcAft>
              <a:buClr>
                <a:schemeClr val="dk1"/>
              </a:buClr>
              <a:buSzPts val="1100"/>
              <a:buFont typeface="Arial"/>
              <a:buNone/>
            </a:pPr>
            <a:r>
              <a:rPr lang="uk" sz="1600">
                <a:solidFill>
                  <a:schemeClr val="dk1"/>
                </a:solidFill>
                <a:latin typeface="Montserrat"/>
                <a:ea typeface="Montserrat"/>
                <a:cs typeface="Montserrat"/>
                <a:sym typeface="Montserrat"/>
              </a:rPr>
              <a:t>Я зніму вайбове відео і отримаю тисячі переглядів та вподобайок</a:t>
            </a:r>
            <a:endParaRPr sz="1600">
              <a:solidFill>
                <a:schemeClr val="dk1"/>
              </a:solidFill>
              <a:latin typeface="Montserrat"/>
              <a:ea typeface="Montserrat"/>
              <a:cs typeface="Montserrat"/>
              <a:sym typeface="Montserrat"/>
            </a:endParaRPr>
          </a:p>
          <a:p>
            <a:pPr marL="0" lvl="0" indent="0" algn="l" rtl="0">
              <a:lnSpc>
                <a:spcPct val="100000"/>
              </a:lnSpc>
              <a:spcBef>
                <a:spcPts val="1000"/>
              </a:spcBef>
              <a:spcAft>
                <a:spcPts val="1000"/>
              </a:spcAft>
              <a:buNone/>
            </a:pPr>
            <a:r>
              <a:rPr lang="uk">
                <a:solidFill>
                  <a:schemeClr val="dk1"/>
                </a:solidFill>
                <a:latin typeface="Montserrat"/>
                <a:ea typeface="Montserrat"/>
                <a:cs typeface="Montserrat"/>
                <a:sym typeface="Montserrat"/>
              </a:rPr>
              <a:t/>
            </a:r>
            <a:br>
              <a:rPr lang="uk">
                <a:solidFill>
                  <a:schemeClr val="dk1"/>
                </a:solidFill>
                <a:latin typeface="Montserrat"/>
                <a:ea typeface="Montserrat"/>
                <a:cs typeface="Montserrat"/>
                <a:sym typeface="Montserrat"/>
              </a:rPr>
            </a:br>
            <a:endParaRPr>
              <a:solidFill>
                <a:schemeClr val="dk1"/>
              </a:solidFill>
              <a:latin typeface="Montserrat"/>
              <a:ea typeface="Montserrat"/>
              <a:cs typeface="Montserrat"/>
              <a:sym typeface="Montserrat"/>
            </a:endParaRPr>
          </a:p>
        </p:txBody>
      </p:sp>
      <p:pic>
        <p:nvPicPr>
          <p:cNvPr id="155" name="Google Shape;155;p22"/>
          <p:cNvPicPr preferRelativeResize="0"/>
          <p:nvPr/>
        </p:nvPicPr>
        <p:blipFill rotWithShape="1">
          <a:blip r:embed="rId3">
            <a:alphaModFix/>
          </a:blip>
          <a:srcRect t="14581"/>
          <a:stretch/>
        </p:blipFill>
        <p:spPr>
          <a:xfrm>
            <a:off x="6084042" y="1325438"/>
            <a:ext cx="2699959" cy="2929799"/>
          </a:xfrm>
          <a:prstGeom prst="rect">
            <a:avLst/>
          </a:prstGeom>
          <a:noFill/>
          <a:ln>
            <a:noFill/>
          </a:ln>
        </p:spPr>
      </p:pic>
      <p:pic>
        <p:nvPicPr>
          <p:cNvPr id="156" name="Google Shape;156;p22"/>
          <p:cNvPicPr preferRelativeResize="0"/>
          <p:nvPr/>
        </p:nvPicPr>
        <p:blipFill>
          <a:blip r:embed="rId4">
            <a:alphaModFix/>
          </a:blip>
          <a:stretch>
            <a:fillRect/>
          </a:stretch>
        </p:blipFill>
        <p:spPr>
          <a:xfrm>
            <a:off x="7991425" y="360000"/>
            <a:ext cx="792575" cy="285675"/>
          </a:xfrm>
          <a:prstGeom prst="rect">
            <a:avLst/>
          </a:prstGeom>
          <a:noFill/>
          <a:ln>
            <a:noFill/>
          </a:ln>
        </p:spPr>
      </p:pic>
      <p:sp>
        <p:nvSpPr>
          <p:cNvPr id="157" name="Google Shape;157;p22"/>
          <p:cNvSpPr txBox="1"/>
          <p:nvPr/>
        </p:nvSpPr>
        <p:spPr>
          <a:xfrm>
            <a:off x="6163879" y="4469549"/>
            <a:ext cx="27516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1800" b="1">
                <a:solidFill>
                  <a:srgbClr val="FE9D1D"/>
                </a:solidFill>
                <a:latin typeface="Montserrat"/>
                <a:ea typeface="Montserrat"/>
                <a:cs typeface="Montserrat"/>
                <a:sym typeface="Montserrat"/>
              </a:rPr>
              <a:t>#ЗАЛІЗНІ_ПРАВИЛА</a:t>
            </a:r>
            <a:endParaRPr sz="1800" b="1">
              <a:solidFill>
                <a:srgbClr val="FE9D1D"/>
              </a:solidFill>
              <a:latin typeface="Montserrat"/>
              <a:ea typeface="Montserrat"/>
              <a:cs typeface="Montserrat"/>
              <a:sym typeface="Montserrat"/>
            </a:endParaRPr>
          </a:p>
        </p:txBody>
      </p:sp>
      <p:sp>
        <p:nvSpPr>
          <p:cNvPr id="158" name="Google Shape;158;p22"/>
          <p:cNvSpPr/>
          <p:nvPr/>
        </p:nvSpPr>
        <p:spPr>
          <a:xfrm>
            <a:off x="-14000" y="4679201"/>
            <a:ext cx="6082200" cy="71100"/>
          </a:xfrm>
          <a:prstGeom prst="rect">
            <a:avLst/>
          </a:prstGeom>
          <a:solidFill>
            <a:srgbClr val="FE9D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9" name="Google Shape;159;p22"/>
          <p:cNvPicPr preferRelativeResize="0"/>
          <p:nvPr/>
        </p:nvPicPr>
        <p:blipFill>
          <a:blip r:embed="rId5">
            <a:alphaModFix/>
          </a:blip>
          <a:stretch>
            <a:fillRect/>
          </a:stretch>
        </p:blipFill>
        <p:spPr>
          <a:xfrm>
            <a:off x="7991414" y="359914"/>
            <a:ext cx="792575" cy="285826"/>
          </a:xfrm>
          <a:prstGeom prst="rect">
            <a:avLst/>
          </a:prstGeom>
          <a:noFill/>
          <a:ln>
            <a:noFill/>
          </a:ln>
        </p:spPr>
      </p:pic>
      <p:pic>
        <p:nvPicPr>
          <p:cNvPr id="160" name="Google Shape;160;p22"/>
          <p:cNvPicPr preferRelativeResize="0"/>
          <p:nvPr/>
        </p:nvPicPr>
        <p:blipFill>
          <a:blip r:embed="rId6">
            <a:alphaModFix/>
          </a:blip>
          <a:stretch>
            <a:fillRect/>
          </a:stretch>
        </p:blipFill>
        <p:spPr>
          <a:xfrm>
            <a:off x="371321" y="1538146"/>
            <a:ext cx="328825" cy="323700"/>
          </a:xfrm>
          <a:prstGeom prst="rect">
            <a:avLst/>
          </a:prstGeom>
          <a:noFill/>
          <a:ln>
            <a:noFill/>
          </a:ln>
        </p:spPr>
      </p:pic>
      <p:pic>
        <p:nvPicPr>
          <p:cNvPr id="161" name="Google Shape;161;p22"/>
          <p:cNvPicPr preferRelativeResize="0"/>
          <p:nvPr/>
        </p:nvPicPr>
        <p:blipFill>
          <a:blip r:embed="rId6">
            <a:alphaModFix/>
          </a:blip>
          <a:stretch>
            <a:fillRect/>
          </a:stretch>
        </p:blipFill>
        <p:spPr>
          <a:xfrm>
            <a:off x="371321" y="2159346"/>
            <a:ext cx="328825" cy="323700"/>
          </a:xfrm>
          <a:prstGeom prst="rect">
            <a:avLst/>
          </a:prstGeom>
          <a:noFill/>
          <a:ln>
            <a:noFill/>
          </a:ln>
        </p:spPr>
      </p:pic>
      <p:pic>
        <p:nvPicPr>
          <p:cNvPr id="162" name="Google Shape;162;p22"/>
          <p:cNvPicPr preferRelativeResize="0"/>
          <p:nvPr/>
        </p:nvPicPr>
        <p:blipFill>
          <a:blip r:embed="rId6">
            <a:alphaModFix/>
          </a:blip>
          <a:stretch>
            <a:fillRect/>
          </a:stretch>
        </p:blipFill>
        <p:spPr>
          <a:xfrm>
            <a:off x="371321" y="2762889"/>
            <a:ext cx="328825" cy="323700"/>
          </a:xfrm>
          <a:prstGeom prst="rect">
            <a:avLst/>
          </a:prstGeom>
          <a:noFill/>
          <a:ln>
            <a:noFill/>
          </a:ln>
        </p:spPr>
      </p:pic>
      <p:pic>
        <p:nvPicPr>
          <p:cNvPr id="163" name="Google Shape;163;p22"/>
          <p:cNvPicPr preferRelativeResize="0"/>
          <p:nvPr/>
        </p:nvPicPr>
        <p:blipFill>
          <a:blip r:embed="rId6">
            <a:alphaModFix/>
          </a:blip>
          <a:stretch>
            <a:fillRect/>
          </a:stretch>
        </p:blipFill>
        <p:spPr>
          <a:xfrm>
            <a:off x="371321" y="3295339"/>
            <a:ext cx="328825" cy="323700"/>
          </a:xfrm>
          <a:prstGeom prst="rect">
            <a:avLst/>
          </a:prstGeom>
          <a:noFill/>
          <a:ln>
            <a:noFill/>
          </a:ln>
        </p:spPr>
      </p:pic>
      <p:pic>
        <p:nvPicPr>
          <p:cNvPr id="164" name="Google Shape;164;p22"/>
          <p:cNvPicPr preferRelativeResize="0"/>
          <p:nvPr/>
        </p:nvPicPr>
        <p:blipFill>
          <a:blip r:embed="rId6">
            <a:alphaModFix/>
          </a:blip>
          <a:stretch>
            <a:fillRect/>
          </a:stretch>
        </p:blipFill>
        <p:spPr>
          <a:xfrm>
            <a:off x="371321" y="3744964"/>
            <a:ext cx="328825" cy="323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269832" y="195491"/>
            <a:ext cx="6544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uk" sz="2820" b="1">
                <a:solidFill>
                  <a:srgbClr val="141880"/>
                </a:solidFill>
                <a:latin typeface="Montserrat"/>
                <a:ea typeface="Montserrat"/>
                <a:cs typeface="Montserrat"/>
                <a:sym typeface="Montserrat"/>
              </a:rPr>
              <a:t>Чому міцний хват не працює?  </a:t>
            </a:r>
            <a:endParaRPr sz="2820" b="1">
              <a:solidFill>
                <a:srgbClr val="141880"/>
              </a:solidFill>
              <a:latin typeface="Montserrat"/>
              <a:ea typeface="Montserrat"/>
              <a:cs typeface="Montserrat"/>
              <a:sym typeface="Montserrat"/>
            </a:endParaRPr>
          </a:p>
        </p:txBody>
      </p:sp>
      <p:sp>
        <p:nvSpPr>
          <p:cNvPr id="170" name="Google Shape;170;p23"/>
          <p:cNvSpPr txBox="1">
            <a:spLocks noGrp="1"/>
          </p:cNvSpPr>
          <p:nvPr>
            <p:ph type="body" idx="1"/>
          </p:nvPr>
        </p:nvSpPr>
        <p:spPr>
          <a:xfrm>
            <a:off x="360000" y="1277325"/>
            <a:ext cx="8424000" cy="2866800"/>
          </a:xfrm>
          <a:prstGeom prst="rect">
            <a:avLst/>
          </a:prstGeom>
        </p:spPr>
        <p:txBody>
          <a:bodyPr spcFirstLastPara="1" wrap="square" lIns="0" tIns="0" rIns="0" bIns="0" anchor="t" anchorCtr="0">
            <a:noAutofit/>
          </a:bodyPr>
          <a:lstStyle/>
          <a:p>
            <a:pPr marL="0" lvl="0" indent="0" algn="l" rtl="0">
              <a:lnSpc>
                <a:spcPct val="115000"/>
              </a:lnSpc>
              <a:spcBef>
                <a:spcPts val="1200"/>
              </a:spcBef>
              <a:spcAft>
                <a:spcPts val="0"/>
              </a:spcAft>
              <a:buNone/>
            </a:pPr>
            <a:r>
              <a:rPr lang="uk" sz="1400" b="1" i="1">
                <a:solidFill>
                  <a:srgbClr val="141880"/>
                </a:solidFill>
                <a:latin typeface="Montserrat"/>
                <a:ea typeface="Montserrat"/>
                <a:cs typeface="Montserrat"/>
                <a:sym typeface="Montserrat"/>
              </a:rPr>
              <a:t>Турбулентність повітря</a:t>
            </a:r>
            <a:r>
              <a:rPr lang="uk" sz="1400" i="1">
                <a:solidFill>
                  <a:schemeClr val="dk1"/>
                </a:solidFill>
                <a:latin typeface="Montserrat"/>
                <a:ea typeface="Montserrat"/>
                <a:cs typeface="Montserrat"/>
                <a:sym typeface="Montserrat"/>
              </a:rPr>
              <a:t>.</a:t>
            </a:r>
            <a:r>
              <a:rPr lang="uk" sz="1400">
                <a:solidFill>
                  <a:schemeClr val="dk1"/>
                </a:solidFill>
                <a:latin typeface="Montserrat"/>
                <a:ea typeface="Montserrat"/>
                <a:cs typeface="Montserrat"/>
                <a:sym typeface="Montserrat"/>
              </a:rPr>
              <a:t> Швидкість поїзда (80-100 км/год) + швидкість вітру, повітряний потік від попутного чи зустрічного поїзда – не вистачить жодного міцного хвату чи фізпідготовки, аби втриматися на задній кабіні, підніжці, а на даху й поготів. </a:t>
            </a:r>
            <a:endParaRPr sz="1400">
              <a:solidFill>
                <a:schemeClr val="dk1"/>
              </a:solidFill>
              <a:latin typeface="Montserrat"/>
              <a:ea typeface="Montserrat"/>
              <a:cs typeface="Montserrat"/>
              <a:sym typeface="Montserrat"/>
            </a:endParaRPr>
          </a:p>
          <a:p>
            <a:pPr marL="0" lvl="0" indent="0" algn="l" rtl="0">
              <a:lnSpc>
                <a:spcPct val="115000"/>
              </a:lnSpc>
              <a:spcBef>
                <a:spcPts val="1200"/>
              </a:spcBef>
              <a:spcAft>
                <a:spcPts val="0"/>
              </a:spcAft>
              <a:buNone/>
            </a:pPr>
            <a:r>
              <a:rPr lang="uk" sz="1400" b="1" i="1">
                <a:solidFill>
                  <a:srgbClr val="141880"/>
                </a:solidFill>
                <a:latin typeface="Montserrat"/>
                <a:ea typeface="Montserrat"/>
                <a:cs typeface="Montserrat"/>
                <a:sym typeface="Montserrat"/>
              </a:rPr>
              <a:t>Різке гальмування</a:t>
            </a:r>
            <a:r>
              <a:rPr lang="uk" sz="1400" i="1">
                <a:solidFill>
                  <a:schemeClr val="dk1"/>
                </a:solidFill>
                <a:latin typeface="Montserrat"/>
                <a:ea typeface="Montserrat"/>
                <a:cs typeface="Montserrat"/>
                <a:sym typeface="Montserrat"/>
              </a:rPr>
              <a:t>. </a:t>
            </a:r>
            <a:r>
              <a:rPr lang="uk" sz="1400">
                <a:solidFill>
                  <a:schemeClr val="dk1"/>
                </a:solidFill>
                <a:latin typeface="Montserrat"/>
                <a:ea typeface="Montserrat"/>
                <a:cs typeface="Montserrat"/>
                <a:sym typeface="Montserrat"/>
              </a:rPr>
              <a:t>З вагомих причин машиніст поїзда може застосувати екстрене гальмування. У цьому випадку всі пасажири потягу відчують це, а зачепери попадають з поїзда, як стиглі яблука з дерева.</a:t>
            </a:r>
            <a:endParaRPr sz="1400">
              <a:solidFill>
                <a:schemeClr val="dk1"/>
              </a:solidFill>
              <a:latin typeface="Montserrat"/>
              <a:ea typeface="Montserrat"/>
              <a:cs typeface="Montserrat"/>
              <a:sym typeface="Montserrat"/>
            </a:endParaRPr>
          </a:p>
          <a:p>
            <a:pPr marL="0" lvl="0" indent="0" algn="l" rtl="0">
              <a:lnSpc>
                <a:spcPct val="115000"/>
              </a:lnSpc>
              <a:spcBef>
                <a:spcPts val="1200"/>
              </a:spcBef>
              <a:spcAft>
                <a:spcPts val="0"/>
              </a:spcAft>
              <a:buNone/>
            </a:pPr>
            <a:r>
              <a:rPr lang="uk" sz="1400" b="1" i="1">
                <a:solidFill>
                  <a:srgbClr val="141880"/>
                </a:solidFill>
                <a:latin typeface="Montserrat"/>
                <a:ea typeface="Montserrat"/>
                <a:cs typeface="Montserrat"/>
                <a:sym typeface="Montserrat"/>
              </a:rPr>
              <a:t>Бічний винос вагона</a:t>
            </a:r>
            <a:r>
              <a:rPr lang="uk" sz="1400" i="1">
                <a:solidFill>
                  <a:schemeClr val="dk1"/>
                </a:solidFill>
                <a:latin typeface="Montserrat"/>
                <a:ea typeface="Montserrat"/>
                <a:cs typeface="Montserrat"/>
                <a:sym typeface="Montserrat"/>
              </a:rPr>
              <a:t>. </a:t>
            </a:r>
            <a:r>
              <a:rPr lang="uk" sz="1400">
                <a:solidFill>
                  <a:schemeClr val="dk1"/>
                </a:solidFill>
                <a:latin typeface="Montserrat"/>
                <a:ea typeface="Montserrat"/>
                <a:cs typeface="Montserrat"/>
                <a:sym typeface="Montserrat"/>
              </a:rPr>
              <a:t>На кривій залізничного полотна збільшуються відцентрові сили та габарит вагону. Зачепер може злетіти з вагону або зачепитися за інший обʼєкт залізниці. </a:t>
            </a:r>
            <a:endParaRPr sz="1400">
              <a:solidFill>
                <a:schemeClr val="dk1"/>
              </a:solidFill>
              <a:latin typeface="Montserrat"/>
              <a:ea typeface="Montserrat"/>
              <a:cs typeface="Montserrat"/>
              <a:sym typeface="Montserrat"/>
            </a:endParaRPr>
          </a:p>
          <a:p>
            <a:pPr marL="0" lvl="0" indent="0" algn="l" rtl="0">
              <a:lnSpc>
                <a:spcPct val="115000"/>
              </a:lnSpc>
              <a:spcBef>
                <a:spcPts val="1200"/>
              </a:spcBef>
              <a:spcAft>
                <a:spcPts val="0"/>
              </a:spcAft>
              <a:buNone/>
            </a:pPr>
            <a:r>
              <a:rPr lang="uk" sz="1400" b="1">
                <a:solidFill>
                  <a:srgbClr val="141880"/>
                </a:solidFill>
                <a:latin typeface="Montserrat"/>
                <a:ea typeface="Montserrat"/>
                <a:cs typeface="Montserrat"/>
                <a:sym typeface="Montserrat"/>
              </a:rPr>
              <a:t>ПАДІННЯ ПІД ЧАС РУХУ – ЦЕ МИТТЄВА СМЕРТЬ АБО КАЛІЦТВО.</a:t>
            </a:r>
            <a:endParaRPr sz="1400" b="1">
              <a:solidFill>
                <a:srgbClr val="141880"/>
              </a:solidFill>
              <a:latin typeface="Montserrat"/>
              <a:ea typeface="Montserrat"/>
              <a:cs typeface="Montserrat"/>
              <a:sym typeface="Montserrat"/>
            </a:endParaRPr>
          </a:p>
          <a:p>
            <a:pPr marL="0" lvl="0" indent="0" algn="l" rtl="0">
              <a:lnSpc>
                <a:spcPct val="115000"/>
              </a:lnSpc>
              <a:spcBef>
                <a:spcPts val="1200"/>
              </a:spcBef>
              <a:spcAft>
                <a:spcPts val="0"/>
              </a:spcAft>
              <a:buClr>
                <a:schemeClr val="dk1"/>
              </a:buClr>
              <a:buSzPts val="1100"/>
              <a:buFont typeface="Arial"/>
              <a:buNone/>
            </a:pPr>
            <a:endParaRPr sz="1400">
              <a:solidFill>
                <a:schemeClr val="dk1"/>
              </a:solidFill>
              <a:latin typeface="Montserrat"/>
              <a:ea typeface="Montserrat"/>
              <a:cs typeface="Montserrat"/>
              <a:sym typeface="Montserrat"/>
            </a:endParaRPr>
          </a:p>
          <a:p>
            <a:pPr marL="0" lvl="0" indent="0" algn="l" rtl="0">
              <a:lnSpc>
                <a:spcPct val="115000"/>
              </a:lnSpc>
              <a:spcBef>
                <a:spcPts val="1200"/>
              </a:spcBef>
              <a:spcAft>
                <a:spcPts val="1200"/>
              </a:spcAft>
              <a:buNone/>
            </a:pPr>
            <a:endParaRPr>
              <a:solidFill>
                <a:schemeClr val="dk1"/>
              </a:solidFill>
              <a:latin typeface="Montserrat"/>
              <a:ea typeface="Montserrat"/>
              <a:cs typeface="Montserrat"/>
              <a:sym typeface="Montserrat"/>
            </a:endParaRPr>
          </a:p>
        </p:txBody>
      </p:sp>
      <p:pic>
        <p:nvPicPr>
          <p:cNvPr id="171" name="Google Shape;171;p23"/>
          <p:cNvPicPr preferRelativeResize="0"/>
          <p:nvPr/>
        </p:nvPicPr>
        <p:blipFill>
          <a:blip r:embed="rId3">
            <a:alphaModFix/>
          </a:blip>
          <a:stretch>
            <a:fillRect/>
          </a:stretch>
        </p:blipFill>
        <p:spPr>
          <a:xfrm>
            <a:off x="7991425" y="360000"/>
            <a:ext cx="792575" cy="285675"/>
          </a:xfrm>
          <a:prstGeom prst="rect">
            <a:avLst/>
          </a:prstGeom>
          <a:noFill/>
          <a:ln>
            <a:noFill/>
          </a:ln>
        </p:spPr>
      </p:pic>
      <p:sp>
        <p:nvSpPr>
          <p:cNvPr id="172" name="Google Shape;172;p23"/>
          <p:cNvSpPr txBox="1"/>
          <p:nvPr/>
        </p:nvSpPr>
        <p:spPr>
          <a:xfrm>
            <a:off x="6163879" y="4469549"/>
            <a:ext cx="27516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1800" b="1">
                <a:solidFill>
                  <a:srgbClr val="FE9D1D"/>
                </a:solidFill>
                <a:latin typeface="Montserrat"/>
                <a:ea typeface="Montserrat"/>
                <a:cs typeface="Montserrat"/>
                <a:sym typeface="Montserrat"/>
              </a:rPr>
              <a:t>#ЗАЛІЗНІ_ПРАВИЛА</a:t>
            </a:r>
            <a:endParaRPr sz="1800" b="1">
              <a:solidFill>
                <a:srgbClr val="FE9D1D"/>
              </a:solidFill>
              <a:latin typeface="Montserrat"/>
              <a:ea typeface="Montserrat"/>
              <a:cs typeface="Montserrat"/>
              <a:sym typeface="Montserrat"/>
            </a:endParaRPr>
          </a:p>
        </p:txBody>
      </p:sp>
      <p:pic>
        <p:nvPicPr>
          <p:cNvPr id="173" name="Google Shape;173;p23"/>
          <p:cNvPicPr preferRelativeResize="0"/>
          <p:nvPr/>
        </p:nvPicPr>
        <p:blipFill>
          <a:blip r:embed="rId4">
            <a:alphaModFix/>
          </a:blip>
          <a:stretch>
            <a:fillRect/>
          </a:stretch>
        </p:blipFill>
        <p:spPr>
          <a:xfrm>
            <a:off x="7991414" y="359914"/>
            <a:ext cx="792575" cy="285826"/>
          </a:xfrm>
          <a:prstGeom prst="rect">
            <a:avLst/>
          </a:prstGeom>
          <a:noFill/>
          <a:ln>
            <a:noFill/>
          </a:ln>
        </p:spPr>
      </p:pic>
      <p:sp>
        <p:nvSpPr>
          <p:cNvPr id="174" name="Google Shape;174;p23"/>
          <p:cNvSpPr/>
          <p:nvPr/>
        </p:nvSpPr>
        <p:spPr>
          <a:xfrm>
            <a:off x="-14000" y="4679201"/>
            <a:ext cx="6082200" cy="71100"/>
          </a:xfrm>
          <a:prstGeom prst="rect">
            <a:avLst/>
          </a:prstGeom>
          <a:solidFill>
            <a:srgbClr val="FE9D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4"/>
          <p:cNvSpPr txBox="1">
            <a:spLocks noGrp="1"/>
          </p:cNvSpPr>
          <p:nvPr>
            <p:ph type="title"/>
          </p:nvPr>
        </p:nvSpPr>
        <p:spPr>
          <a:xfrm>
            <a:off x="266901" y="18334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b="1">
                <a:solidFill>
                  <a:srgbClr val="141880"/>
                </a:solidFill>
                <a:latin typeface="Montserrat"/>
                <a:ea typeface="Montserrat"/>
                <a:cs typeface="Montserrat"/>
                <a:sym typeface="Montserrat"/>
              </a:rPr>
              <a:t>27 000 вольт не дадуть шансу вижити</a:t>
            </a:r>
            <a:endParaRPr b="1">
              <a:solidFill>
                <a:srgbClr val="141880"/>
              </a:solidFill>
              <a:latin typeface="Montserrat"/>
              <a:ea typeface="Montserrat"/>
              <a:cs typeface="Montserrat"/>
              <a:sym typeface="Montserrat"/>
            </a:endParaRPr>
          </a:p>
        </p:txBody>
      </p:sp>
      <p:sp>
        <p:nvSpPr>
          <p:cNvPr id="180" name="Google Shape;180;p24"/>
          <p:cNvSpPr txBox="1">
            <a:spLocks noGrp="1"/>
          </p:cNvSpPr>
          <p:nvPr>
            <p:ph type="body" idx="1"/>
          </p:nvPr>
        </p:nvSpPr>
        <p:spPr>
          <a:xfrm>
            <a:off x="266900" y="994026"/>
            <a:ext cx="3239700" cy="3808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uk" sz="1400">
                <a:solidFill>
                  <a:schemeClr val="dk1"/>
                </a:solidFill>
                <a:latin typeface="Montserrat"/>
                <a:ea typeface="Montserrat"/>
                <a:cs typeface="Montserrat"/>
                <a:sym typeface="Montserrat"/>
              </a:rPr>
              <a:t>Контактна мережа залізниці під напругою становить 27000 В </a:t>
            </a:r>
            <a:br>
              <a:rPr lang="uk" sz="1400">
                <a:solidFill>
                  <a:schemeClr val="dk1"/>
                </a:solidFill>
                <a:latin typeface="Montserrat"/>
                <a:ea typeface="Montserrat"/>
                <a:cs typeface="Montserrat"/>
                <a:sym typeface="Montserrat"/>
              </a:rPr>
            </a:br>
            <a:r>
              <a:rPr lang="uk" sz="1400">
                <a:solidFill>
                  <a:schemeClr val="dk1"/>
                </a:solidFill>
                <a:latin typeface="Montserrat"/>
                <a:ea typeface="Montserrat"/>
                <a:cs typeface="Montserrat"/>
                <a:sym typeface="Montserrat"/>
              </a:rPr>
              <a:t>(27 кВ). Вразити струмом може навіть без дотику – достатньо наблизитися на 1-1,5 м до дроту. Дощова погода та вологість повітря, телефони та інші гаджети в кишенях збільшують довжину електричної дуги. </a:t>
            </a:r>
            <a:endParaRPr sz="1400">
              <a:solidFill>
                <a:schemeClr val="dk1"/>
              </a:solidFill>
              <a:latin typeface="Montserrat"/>
              <a:ea typeface="Montserrat"/>
              <a:cs typeface="Montserrat"/>
              <a:sym typeface="Montserrat"/>
            </a:endParaRPr>
          </a:p>
          <a:p>
            <a:pPr marL="0" lvl="0" indent="0" algn="l" rtl="0">
              <a:lnSpc>
                <a:spcPct val="115000"/>
              </a:lnSpc>
              <a:spcBef>
                <a:spcPts val="600"/>
              </a:spcBef>
              <a:spcAft>
                <a:spcPts val="600"/>
              </a:spcAft>
              <a:buNone/>
            </a:pPr>
            <a:r>
              <a:rPr lang="uk" sz="1400">
                <a:solidFill>
                  <a:schemeClr val="dk1"/>
                </a:solidFill>
                <a:latin typeface="Montserrat"/>
                <a:ea typeface="Montserrat"/>
                <a:cs typeface="Montserrat"/>
                <a:sym typeface="Montserrat"/>
              </a:rPr>
              <a:t>Ураження струмом на даху вагона – це 100% смертельно або призведе до важких опіків та ампутацій. </a:t>
            </a:r>
            <a:endParaRPr>
              <a:solidFill>
                <a:schemeClr val="dk1"/>
              </a:solidFill>
              <a:latin typeface="Montserrat"/>
              <a:ea typeface="Montserrat"/>
              <a:cs typeface="Montserrat"/>
              <a:sym typeface="Montserrat"/>
            </a:endParaRPr>
          </a:p>
        </p:txBody>
      </p:sp>
      <p:pic>
        <p:nvPicPr>
          <p:cNvPr id="181" name="Google Shape;181;p24" title="1744374493879693 2.MP4">
            <a:hlinkClick r:id="rId3"/>
          </p:cNvPr>
          <p:cNvPicPr preferRelativeResize="0"/>
          <p:nvPr/>
        </p:nvPicPr>
        <p:blipFill>
          <a:blip r:embed="rId4">
            <a:alphaModFix/>
          </a:blip>
          <a:stretch>
            <a:fillRect/>
          </a:stretch>
        </p:blipFill>
        <p:spPr>
          <a:xfrm>
            <a:off x="3800400" y="1171594"/>
            <a:ext cx="4983600" cy="2803275"/>
          </a:xfrm>
          <a:prstGeom prst="rect">
            <a:avLst/>
          </a:prstGeom>
          <a:noFill/>
          <a:ln>
            <a:noFill/>
          </a:ln>
        </p:spPr>
      </p:pic>
      <p:pic>
        <p:nvPicPr>
          <p:cNvPr id="182" name="Google Shape;182;p24"/>
          <p:cNvPicPr preferRelativeResize="0"/>
          <p:nvPr/>
        </p:nvPicPr>
        <p:blipFill>
          <a:blip r:embed="rId5">
            <a:alphaModFix/>
          </a:blip>
          <a:stretch>
            <a:fillRect/>
          </a:stretch>
        </p:blipFill>
        <p:spPr>
          <a:xfrm>
            <a:off x="7991425" y="360000"/>
            <a:ext cx="792575" cy="285675"/>
          </a:xfrm>
          <a:prstGeom prst="rect">
            <a:avLst/>
          </a:prstGeom>
          <a:noFill/>
          <a:ln>
            <a:noFill/>
          </a:ln>
        </p:spPr>
      </p:pic>
      <p:sp>
        <p:nvSpPr>
          <p:cNvPr id="183" name="Google Shape;183;p24"/>
          <p:cNvSpPr txBox="1"/>
          <p:nvPr/>
        </p:nvSpPr>
        <p:spPr>
          <a:xfrm>
            <a:off x="6163879" y="4469549"/>
            <a:ext cx="27516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1800" b="1">
                <a:solidFill>
                  <a:srgbClr val="FE9D1D"/>
                </a:solidFill>
                <a:latin typeface="Montserrat"/>
                <a:ea typeface="Montserrat"/>
                <a:cs typeface="Montserrat"/>
                <a:sym typeface="Montserrat"/>
              </a:rPr>
              <a:t>#ЗАЛІЗНІ_ПРАВИЛА</a:t>
            </a:r>
            <a:endParaRPr sz="1800" b="1">
              <a:solidFill>
                <a:srgbClr val="FE9D1D"/>
              </a:solidFill>
              <a:latin typeface="Montserrat"/>
              <a:ea typeface="Montserrat"/>
              <a:cs typeface="Montserrat"/>
              <a:sym typeface="Montserrat"/>
            </a:endParaRPr>
          </a:p>
        </p:txBody>
      </p:sp>
      <p:sp>
        <p:nvSpPr>
          <p:cNvPr id="184" name="Google Shape;184;p24"/>
          <p:cNvSpPr/>
          <p:nvPr/>
        </p:nvSpPr>
        <p:spPr>
          <a:xfrm>
            <a:off x="-14000" y="4679201"/>
            <a:ext cx="6082200" cy="71100"/>
          </a:xfrm>
          <a:prstGeom prst="rect">
            <a:avLst/>
          </a:prstGeom>
          <a:solidFill>
            <a:srgbClr val="FE9D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5" name="Google Shape;185;p24"/>
          <p:cNvPicPr preferRelativeResize="0"/>
          <p:nvPr/>
        </p:nvPicPr>
        <p:blipFill>
          <a:blip r:embed="rId6">
            <a:alphaModFix/>
          </a:blip>
          <a:stretch>
            <a:fillRect/>
          </a:stretch>
        </p:blipFill>
        <p:spPr>
          <a:xfrm>
            <a:off x="7991414" y="359914"/>
            <a:ext cx="792575" cy="2858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248898" y="195491"/>
            <a:ext cx="7067700" cy="15855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1200"/>
              </a:spcAft>
              <a:buClr>
                <a:schemeClr val="dk1"/>
              </a:buClr>
              <a:buSzPts val="1100"/>
              <a:buFont typeface="Arial"/>
              <a:buNone/>
            </a:pPr>
            <a:r>
              <a:rPr lang="uk" b="1">
                <a:solidFill>
                  <a:srgbClr val="141880"/>
                </a:solidFill>
                <a:latin typeface="Montserrat"/>
                <a:ea typeface="Montserrat"/>
                <a:cs typeface="Montserrat"/>
                <a:sym typeface="Montserrat"/>
              </a:rPr>
              <a:t>Ризикуй у спорті, а не на залізниці! Шукай екстрим у безпечному середовищі</a:t>
            </a:r>
            <a:endParaRPr b="1">
              <a:solidFill>
                <a:srgbClr val="141880"/>
              </a:solidFill>
              <a:latin typeface="Montserrat"/>
              <a:ea typeface="Montserrat"/>
              <a:cs typeface="Montserrat"/>
              <a:sym typeface="Montserrat"/>
            </a:endParaRPr>
          </a:p>
        </p:txBody>
      </p:sp>
      <p:sp>
        <p:nvSpPr>
          <p:cNvPr id="191" name="Google Shape;191;p25"/>
          <p:cNvSpPr txBox="1">
            <a:spLocks noGrp="1"/>
          </p:cNvSpPr>
          <p:nvPr>
            <p:ph type="body" idx="1"/>
          </p:nvPr>
        </p:nvSpPr>
        <p:spPr>
          <a:xfrm>
            <a:off x="360000" y="1904460"/>
            <a:ext cx="8424000" cy="2385600"/>
          </a:xfrm>
          <a:prstGeom prst="rect">
            <a:avLst/>
          </a:prstGeom>
        </p:spPr>
        <p:txBody>
          <a:bodyPr spcFirstLastPara="1" wrap="square" lIns="0" tIns="0" rIns="0" bIns="0" anchor="t" anchorCtr="0">
            <a:noAutofit/>
          </a:bodyPr>
          <a:lstStyle/>
          <a:p>
            <a:pPr marL="0" lvl="0" indent="0" algn="l" rtl="0">
              <a:spcBef>
                <a:spcPts val="1200"/>
              </a:spcBef>
              <a:spcAft>
                <a:spcPts val="0"/>
              </a:spcAft>
              <a:buNone/>
            </a:pPr>
            <a:r>
              <a:rPr lang="uk" sz="1600" b="1" i="1">
                <a:solidFill>
                  <a:schemeClr val="dk1"/>
                </a:solidFill>
                <a:latin typeface="Montserrat"/>
                <a:ea typeface="Montserrat"/>
                <a:cs typeface="Montserrat"/>
                <a:sym typeface="Montserrat"/>
              </a:rPr>
              <a:t>Затягування під колеса, удар об платформу чи іншу конструкцію, наїзд поїздом, який їде по сусідній колії</a:t>
            </a:r>
            <a:r>
              <a:rPr lang="uk" sz="1600" i="1">
                <a:solidFill>
                  <a:schemeClr val="dk1"/>
                </a:solidFill>
                <a:latin typeface="Montserrat"/>
                <a:ea typeface="Montserrat"/>
                <a:cs typeface="Montserrat"/>
                <a:sym typeface="Montserrat"/>
              </a:rPr>
              <a:t>.</a:t>
            </a:r>
            <a:endParaRPr sz="1600" i="1">
              <a:solidFill>
                <a:schemeClr val="dk1"/>
              </a:solidFill>
              <a:latin typeface="Montserrat"/>
              <a:ea typeface="Montserrat"/>
              <a:cs typeface="Montserrat"/>
              <a:sym typeface="Montserrat"/>
            </a:endParaRPr>
          </a:p>
          <a:p>
            <a:pPr marL="0" lvl="0" indent="0" algn="l" rtl="0">
              <a:spcBef>
                <a:spcPts val="1200"/>
              </a:spcBef>
              <a:spcAft>
                <a:spcPts val="1200"/>
              </a:spcAft>
              <a:buNone/>
            </a:pPr>
            <a:r>
              <a:rPr lang="uk" sz="1600">
                <a:solidFill>
                  <a:schemeClr val="dk1"/>
                </a:solidFill>
                <a:latin typeface="Montserrat"/>
                <a:ea typeface="Montserrat"/>
                <a:cs typeface="Montserrat"/>
                <a:sym typeface="Montserrat"/>
              </a:rPr>
              <a:t>Зацепери полишають рухомий склад залізниці до його під'їзду на платформу (на ходу), оскільки побоюються потрапити на очі перехожих, пасажирів та залізничників. Під час зістрибування на ходу можна травмуватися об колію, платформу, інші конструкції. Часто вони зістрибують із задньої кабіни електропоїзда та через сусідню колію покидають станцію. Нерідко за таких обставин їх збиває зустрічний поїзд.</a:t>
            </a:r>
            <a:endParaRPr sz="2000">
              <a:solidFill>
                <a:schemeClr val="dk1"/>
              </a:solidFill>
              <a:latin typeface="Montserrat"/>
              <a:ea typeface="Montserrat"/>
              <a:cs typeface="Montserrat"/>
              <a:sym typeface="Montserrat"/>
            </a:endParaRPr>
          </a:p>
        </p:txBody>
      </p:sp>
      <p:pic>
        <p:nvPicPr>
          <p:cNvPr id="192" name="Google Shape;192;p25"/>
          <p:cNvPicPr preferRelativeResize="0"/>
          <p:nvPr/>
        </p:nvPicPr>
        <p:blipFill>
          <a:blip r:embed="rId3">
            <a:alphaModFix/>
          </a:blip>
          <a:stretch>
            <a:fillRect/>
          </a:stretch>
        </p:blipFill>
        <p:spPr>
          <a:xfrm>
            <a:off x="7991425" y="360000"/>
            <a:ext cx="792575" cy="285675"/>
          </a:xfrm>
          <a:prstGeom prst="rect">
            <a:avLst/>
          </a:prstGeom>
          <a:noFill/>
          <a:ln>
            <a:noFill/>
          </a:ln>
        </p:spPr>
      </p:pic>
      <p:sp>
        <p:nvSpPr>
          <p:cNvPr id="193" name="Google Shape;193;p25"/>
          <p:cNvSpPr txBox="1"/>
          <p:nvPr/>
        </p:nvSpPr>
        <p:spPr>
          <a:xfrm>
            <a:off x="6163879" y="4469549"/>
            <a:ext cx="27516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1800" b="1">
                <a:solidFill>
                  <a:srgbClr val="FE9D1D"/>
                </a:solidFill>
                <a:latin typeface="Montserrat"/>
                <a:ea typeface="Montserrat"/>
                <a:cs typeface="Montserrat"/>
                <a:sym typeface="Montserrat"/>
              </a:rPr>
              <a:t>#ЗАЛІЗНІ_ПРАВИЛА</a:t>
            </a:r>
            <a:endParaRPr sz="1800" b="1">
              <a:solidFill>
                <a:srgbClr val="FE9D1D"/>
              </a:solidFill>
              <a:latin typeface="Montserrat"/>
              <a:ea typeface="Montserrat"/>
              <a:cs typeface="Montserrat"/>
              <a:sym typeface="Montserrat"/>
            </a:endParaRPr>
          </a:p>
        </p:txBody>
      </p:sp>
      <p:sp>
        <p:nvSpPr>
          <p:cNvPr id="194" name="Google Shape;194;p25"/>
          <p:cNvSpPr/>
          <p:nvPr/>
        </p:nvSpPr>
        <p:spPr>
          <a:xfrm>
            <a:off x="-14000" y="4679201"/>
            <a:ext cx="6082200" cy="71100"/>
          </a:xfrm>
          <a:prstGeom prst="rect">
            <a:avLst/>
          </a:prstGeom>
          <a:solidFill>
            <a:srgbClr val="FE9D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5" name="Google Shape;195;p25"/>
          <p:cNvPicPr preferRelativeResize="0"/>
          <p:nvPr/>
        </p:nvPicPr>
        <p:blipFill>
          <a:blip r:embed="rId4">
            <a:alphaModFix/>
          </a:blip>
          <a:stretch>
            <a:fillRect/>
          </a:stretch>
        </p:blipFill>
        <p:spPr>
          <a:xfrm>
            <a:off x="7991414" y="359914"/>
            <a:ext cx="792575" cy="2858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269825" y="182100"/>
            <a:ext cx="8020200" cy="1879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800"/>
              </a:spcAft>
              <a:buClr>
                <a:schemeClr val="dk1"/>
              </a:buClr>
              <a:buSzPts val="1100"/>
              <a:buFont typeface="Arial"/>
              <a:buNone/>
            </a:pPr>
            <a:r>
              <a:rPr lang="uk" b="1">
                <a:solidFill>
                  <a:srgbClr val="141880"/>
                </a:solidFill>
                <a:latin typeface="Montserrat"/>
                <a:ea typeface="Montserrat"/>
                <a:cs typeface="Montserrat"/>
                <a:sym typeface="Montserrat"/>
              </a:rPr>
              <a:t>Зачеперство – це не лише адміністративне правопорушення, </a:t>
            </a:r>
            <a:br>
              <a:rPr lang="uk" b="1">
                <a:solidFill>
                  <a:srgbClr val="141880"/>
                </a:solidFill>
                <a:latin typeface="Montserrat"/>
                <a:ea typeface="Montserrat"/>
                <a:cs typeface="Montserrat"/>
                <a:sym typeface="Montserrat"/>
              </a:rPr>
            </a:br>
            <a:r>
              <a:rPr lang="uk" b="1">
                <a:solidFill>
                  <a:srgbClr val="141880"/>
                </a:solidFill>
                <a:latin typeface="Montserrat"/>
                <a:ea typeface="Montserrat"/>
                <a:cs typeface="Montserrat"/>
                <a:sym typeface="Montserrat"/>
              </a:rPr>
              <a:t>а й потенційно кримінально карана дія</a:t>
            </a:r>
            <a:endParaRPr>
              <a:solidFill>
                <a:srgbClr val="141880"/>
              </a:solidFill>
              <a:latin typeface="Montserrat"/>
              <a:ea typeface="Montserrat"/>
              <a:cs typeface="Montserrat"/>
              <a:sym typeface="Montserrat"/>
            </a:endParaRPr>
          </a:p>
        </p:txBody>
      </p:sp>
      <p:sp>
        <p:nvSpPr>
          <p:cNvPr id="201" name="Google Shape;201;p26"/>
          <p:cNvSpPr txBox="1">
            <a:spLocks noGrp="1"/>
          </p:cNvSpPr>
          <p:nvPr>
            <p:ph type="body" idx="1"/>
          </p:nvPr>
        </p:nvSpPr>
        <p:spPr>
          <a:xfrm>
            <a:off x="261950" y="1879500"/>
            <a:ext cx="4228500" cy="224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sz="1600">
                <a:solidFill>
                  <a:schemeClr val="dk1"/>
                </a:solidFill>
                <a:latin typeface="Montserrat"/>
                <a:ea typeface="Montserrat"/>
                <a:cs typeface="Montserrat"/>
                <a:sym typeface="Montserrat"/>
              </a:rPr>
              <a:t>За «зачеперство» передбачені адміністративні штрафи (ст. 109, 110 КУпАП). Пошкодження поїзда або створення загрози пасажирам тягне за собою кримінальну відповідальність (ст. 227, 291 ККУ). </a:t>
            </a:r>
            <a:br>
              <a:rPr lang="uk" sz="1600">
                <a:solidFill>
                  <a:schemeClr val="dk1"/>
                </a:solidFill>
                <a:latin typeface="Montserrat"/>
                <a:ea typeface="Montserrat"/>
                <a:cs typeface="Montserrat"/>
                <a:sym typeface="Montserrat"/>
              </a:rPr>
            </a:br>
            <a:r>
              <a:rPr lang="uk" sz="1600">
                <a:solidFill>
                  <a:schemeClr val="dk1"/>
                </a:solidFill>
                <a:latin typeface="Montserrat"/>
                <a:ea typeface="Montserrat"/>
                <a:cs typeface="Montserrat"/>
                <a:sym typeface="Montserrat"/>
              </a:rPr>
              <a:t>За дії дітей відповідають батьки </a:t>
            </a:r>
            <a:br>
              <a:rPr lang="uk" sz="1600">
                <a:solidFill>
                  <a:schemeClr val="dk1"/>
                </a:solidFill>
                <a:latin typeface="Montserrat"/>
                <a:ea typeface="Montserrat"/>
                <a:cs typeface="Montserrat"/>
                <a:sym typeface="Montserrat"/>
              </a:rPr>
            </a:br>
            <a:r>
              <a:rPr lang="uk" sz="1600">
                <a:solidFill>
                  <a:schemeClr val="dk1"/>
                </a:solidFill>
                <a:latin typeface="Montserrat"/>
                <a:ea typeface="Montserrat"/>
                <a:cs typeface="Montserrat"/>
                <a:sym typeface="Montserrat"/>
              </a:rPr>
              <a:t>(ст. 184 КУпАП).</a:t>
            </a:r>
            <a:endParaRPr sz="2000">
              <a:solidFill>
                <a:schemeClr val="dk1"/>
              </a:solidFill>
              <a:latin typeface="Montserrat"/>
              <a:ea typeface="Montserrat"/>
              <a:cs typeface="Montserrat"/>
              <a:sym typeface="Montserrat"/>
            </a:endParaRPr>
          </a:p>
        </p:txBody>
      </p:sp>
      <p:pic>
        <p:nvPicPr>
          <p:cNvPr id="202" name="Google Shape;202;p26"/>
          <p:cNvPicPr preferRelativeResize="0"/>
          <p:nvPr/>
        </p:nvPicPr>
        <p:blipFill rotWithShape="1">
          <a:blip r:embed="rId3">
            <a:alphaModFix/>
          </a:blip>
          <a:srcRect l="1389" r="1457" b="1458"/>
          <a:stretch/>
        </p:blipFill>
        <p:spPr>
          <a:xfrm>
            <a:off x="7592257" y="1823471"/>
            <a:ext cx="1191744" cy="2466551"/>
          </a:xfrm>
          <a:prstGeom prst="rect">
            <a:avLst/>
          </a:prstGeom>
          <a:noFill/>
          <a:ln>
            <a:noFill/>
          </a:ln>
        </p:spPr>
      </p:pic>
      <p:pic>
        <p:nvPicPr>
          <p:cNvPr id="203" name="Google Shape;203;p26"/>
          <p:cNvPicPr preferRelativeResize="0"/>
          <p:nvPr/>
        </p:nvPicPr>
        <p:blipFill rotWithShape="1">
          <a:blip r:embed="rId4">
            <a:alphaModFix/>
          </a:blip>
          <a:srcRect b="3166"/>
          <a:stretch/>
        </p:blipFill>
        <p:spPr>
          <a:xfrm>
            <a:off x="4864975" y="1823471"/>
            <a:ext cx="2607030" cy="2466550"/>
          </a:xfrm>
          <a:prstGeom prst="rect">
            <a:avLst/>
          </a:prstGeom>
          <a:noFill/>
          <a:ln>
            <a:noFill/>
          </a:ln>
        </p:spPr>
      </p:pic>
      <p:pic>
        <p:nvPicPr>
          <p:cNvPr id="204" name="Google Shape;204;p26"/>
          <p:cNvPicPr preferRelativeResize="0"/>
          <p:nvPr/>
        </p:nvPicPr>
        <p:blipFill>
          <a:blip r:embed="rId5">
            <a:alphaModFix/>
          </a:blip>
          <a:stretch>
            <a:fillRect/>
          </a:stretch>
        </p:blipFill>
        <p:spPr>
          <a:xfrm>
            <a:off x="7991425" y="360000"/>
            <a:ext cx="792575" cy="285675"/>
          </a:xfrm>
          <a:prstGeom prst="rect">
            <a:avLst/>
          </a:prstGeom>
          <a:noFill/>
          <a:ln>
            <a:noFill/>
          </a:ln>
        </p:spPr>
      </p:pic>
      <p:pic>
        <p:nvPicPr>
          <p:cNvPr id="205" name="Google Shape;205;p26"/>
          <p:cNvPicPr preferRelativeResize="0"/>
          <p:nvPr/>
        </p:nvPicPr>
        <p:blipFill>
          <a:blip r:embed="rId6">
            <a:alphaModFix/>
          </a:blip>
          <a:stretch>
            <a:fillRect/>
          </a:stretch>
        </p:blipFill>
        <p:spPr>
          <a:xfrm>
            <a:off x="7991414" y="359914"/>
            <a:ext cx="792575" cy="285826"/>
          </a:xfrm>
          <a:prstGeom prst="rect">
            <a:avLst/>
          </a:prstGeom>
          <a:noFill/>
          <a:ln>
            <a:noFill/>
          </a:ln>
        </p:spPr>
      </p:pic>
      <p:sp>
        <p:nvSpPr>
          <p:cNvPr id="206" name="Google Shape;206;p26"/>
          <p:cNvSpPr txBox="1"/>
          <p:nvPr/>
        </p:nvSpPr>
        <p:spPr>
          <a:xfrm>
            <a:off x="6163879" y="4469549"/>
            <a:ext cx="27516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1800" b="1">
                <a:solidFill>
                  <a:srgbClr val="FE9D1D"/>
                </a:solidFill>
                <a:latin typeface="Montserrat"/>
                <a:ea typeface="Montserrat"/>
                <a:cs typeface="Montserrat"/>
                <a:sym typeface="Montserrat"/>
              </a:rPr>
              <a:t>#ЗАЛІЗНІ_ПРАВИЛА</a:t>
            </a:r>
            <a:endParaRPr sz="1800" b="1">
              <a:solidFill>
                <a:srgbClr val="FE9D1D"/>
              </a:solidFill>
              <a:latin typeface="Montserrat"/>
              <a:ea typeface="Montserrat"/>
              <a:cs typeface="Montserrat"/>
              <a:sym typeface="Montserrat"/>
            </a:endParaRPr>
          </a:p>
        </p:txBody>
      </p:sp>
      <p:sp>
        <p:nvSpPr>
          <p:cNvPr id="207" name="Google Shape;207;p26"/>
          <p:cNvSpPr/>
          <p:nvPr/>
        </p:nvSpPr>
        <p:spPr>
          <a:xfrm>
            <a:off x="-14000" y="4679201"/>
            <a:ext cx="6082200" cy="71100"/>
          </a:xfrm>
          <a:prstGeom prst="rect">
            <a:avLst/>
          </a:prstGeom>
          <a:solidFill>
            <a:srgbClr val="FE9D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1880"/>
        </a:solidFill>
        <a:effectLst/>
      </p:bgPr>
    </p:bg>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xfrm>
            <a:off x="3228621" y="128078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b="1">
                <a:solidFill>
                  <a:schemeClr val="lt1"/>
                </a:solidFill>
                <a:latin typeface="Montserrat"/>
                <a:ea typeface="Montserrat"/>
                <a:cs typeface="Montserrat"/>
                <a:sym typeface="Montserrat"/>
              </a:rPr>
              <a:t>А що думають </a:t>
            </a:r>
            <a:br>
              <a:rPr lang="uk" b="1">
                <a:solidFill>
                  <a:schemeClr val="lt1"/>
                </a:solidFill>
                <a:latin typeface="Montserrat"/>
                <a:ea typeface="Montserrat"/>
                <a:cs typeface="Montserrat"/>
                <a:sym typeface="Montserrat"/>
              </a:rPr>
            </a:br>
            <a:r>
              <a:rPr lang="uk" b="1">
                <a:solidFill>
                  <a:schemeClr val="lt1"/>
                </a:solidFill>
                <a:latin typeface="Montserrat"/>
                <a:ea typeface="Montserrat"/>
                <a:cs typeface="Montserrat"/>
                <a:sym typeface="Montserrat"/>
              </a:rPr>
              <a:t>твої однолітки? </a:t>
            </a:r>
            <a:endParaRPr b="1">
              <a:solidFill>
                <a:schemeClr val="lt1"/>
              </a:solidFill>
              <a:latin typeface="Montserrat"/>
              <a:ea typeface="Montserrat"/>
              <a:cs typeface="Montserrat"/>
              <a:sym typeface="Montserrat"/>
            </a:endParaRPr>
          </a:p>
        </p:txBody>
      </p:sp>
      <p:pic>
        <p:nvPicPr>
          <p:cNvPr id="213" name="Google Shape;213;p27" title="cccfabd7-7e68-4fe8-82f8-9d73f95be142.MP4">
            <a:hlinkClick r:id="rId3"/>
          </p:cNvPr>
          <p:cNvPicPr preferRelativeResize="0"/>
          <p:nvPr/>
        </p:nvPicPr>
        <p:blipFill>
          <a:blip r:embed="rId4">
            <a:alphaModFix/>
          </a:blip>
          <a:stretch>
            <a:fillRect/>
          </a:stretch>
        </p:blipFill>
        <p:spPr>
          <a:xfrm>
            <a:off x="360000" y="309523"/>
            <a:ext cx="2532450" cy="4473976"/>
          </a:xfrm>
          <a:prstGeom prst="rect">
            <a:avLst/>
          </a:prstGeom>
          <a:noFill/>
          <a:ln>
            <a:noFill/>
          </a:ln>
        </p:spPr>
      </p:pic>
      <p:sp>
        <p:nvSpPr>
          <p:cNvPr id="214" name="Google Shape;214;p27"/>
          <p:cNvSpPr txBox="1"/>
          <p:nvPr/>
        </p:nvSpPr>
        <p:spPr>
          <a:xfrm>
            <a:off x="3228625" y="2380856"/>
            <a:ext cx="5996100" cy="113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3100" b="1">
                <a:solidFill>
                  <a:schemeClr val="lt1"/>
                </a:solidFill>
                <a:latin typeface="Montserrat"/>
                <a:ea typeface="Montserrat"/>
                <a:cs typeface="Montserrat"/>
                <a:sym typeface="Montserrat"/>
              </a:rPr>
              <a:t>#ЗАЛІЗНІ_ПРАВИЛА – ЗАЛІЗНО_ДОТРИМУЙСЯ</a:t>
            </a:r>
            <a:endParaRPr sz="3100" b="1">
              <a:solidFill>
                <a:schemeClr val="lt1"/>
              </a:solidFill>
              <a:latin typeface="Montserrat"/>
              <a:ea typeface="Montserrat"/>
              <a:cs typeface="Montserrat"/>
              <a:sym typeface="Montserrat"/>
            </a:endParaRPr>
          </a:p>
        </p:txBody>
      </p:sp>
      <p:pic>
        <p:nvPicPr>
          <p:cNvPr id="215" name="Google Shape;215;p27"/>
          <p:cNvPicPr preferRelativeResize="0"/>
          <p:nvPr/>
        </p:nvPicPr>
        <p:blipFill>
          <a:blip r:embed="rId5">
            <a:alphaModFix/>
          </a:blip>
          <a:stretch>
            <a:fillRect/>
          </a:stretch>
        </p:blipFill>
        <p:spPr>
          <a:xfrm>
            <a:off x="7991425" y="360000"/>
            <a:ext cx="792575" cy="285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a:spLocks noGrp="1"/>
          </p:cNvSpPr>
          <p:nvPr>
            <p:ph type="title"/>
          </p:nvPr>
        </p:nvSpPr>
        <p:spPr>
          <a:xfrm>
            <a:off x="250325" y="189500"/>
            <a:ext cx="7244100" cy="13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uk" sz="2820" b="1">
                <a:solidFill>
                  <a:srgbClr val="141880"/>
                </a:solidFill>
                <a:latin typeface="Montserrat"/>
                <a:ea typeface="Montserrat"/>
                <a:cs typeface="Montserrat"/>
                <a:sym typeface="Montserrat"/>
              </a:rPr>
              <a:t>Що робити, якщо ви дізналися </a:t>
            </a:r>
            <a:br>
              <a:rPr lang="uk" sz="2820" b="1">
                <a:solidFill>
                  <a:srgbClr val="141880"/>
                </a:solidFill>
                <a:latin typeface="Montserrat"/>
                <a:ea typeface="Montserrat"/>
                <a:cs typeface="Montserrat"/>
                <a:sym typeface="Montserrat"/>
              </a:rPr>
            </a:br>
            <a:r>
              <a:rPr lang="uk" sz="2820" b="1">
                <a:solidFill>
                  <a:srgbClr val="141880"/>
                </a:solidFill>
                <a:latin typeface="Montserrat"/>
                <a:ea typeface="Montserrat"/>
                <a:cs typeface="Montserrat"/>
                <a:sym typeface="Montserrat"/>
              </a:rPr>
              <a:t>про небезпечне захоплення друзів або стали свідком зачепінгу?</a:t>
            </a:r>
            <a:endParaRPr sz="2820" b="1">
              <a:solidFill>
                <a:srgbClr val="141880"/>
              </a:solidFill>
              <a:latin typeface="Montserrat"/>
              <a:ea typeface="Montserrat"/>
              <a:cs typeface="Montserrat"/>
              <a:sym typeface="Montserrat"/>
            </a:endParaRPr>
          </a:p>
        </p:txBody>
      </p:sp>
      <p:sp>
        <p:nvSpPr>
          <p:cNvPr id="221" name="Google Shape;221;p28"/>
          <p:cNvSpPr txBox="1"/>
          <p:nvPr/>
        </p:nvSpPr>
        <p:spPr>
          <a:xfrm>
            <a:off x="6163879" y="4469549"/>
            <a:ext cx="27516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1800" b="1">
                <a:solidFill>
                  <a:srgbClr val="FE9D1D"/>
                </a:solidFill>
                <a:latin typeface="Montserrat"/>
                <a:ea typeface="Montserrat"/>
                <a:cs typeface="Montserrat"/>
                <a:sym typeface="Montserrat"/>
              </a:rPr>
              <a:t>#ЗАЛІЗНІ_ПРАВИЛА</a:t>
            </a:r>
            <a:endParaRPr sz="1800" b="1">
              <a:solidFill>
                <a:srgbClr val="FE9D1D"/>
              </a:solidFill>
              <a:latin typeface="Montserrat"/>
              <a:ea typeface="Montserrat"/>
              <a:cs typeface="Montserrat"/>
              <a:sym typeface="Montserrat"/>
            </a:endParaRPr>
          </a:p>
        </p:txBody>
      </p:sp>
      <p:sp>
        <p:nvSpPr>
          <p:cNvPr id="222" name="Google Shape;222;p28"/>
          <p:cNvSpPr/>
          <p:nvPr/>
        </p:nvSpPr>
        <p:spPr>
          <a:xfrm>
            <a:off x="-14000" y="4679201"/>
            <a:ext cx="6082200" cy="71100"/>
          </a:xfrm>
          <a:prstGeom prst="rect">
            <a:avLst/>
          </a:prstGeom>
          <a:solidFill>
            <a:srgbClr val="FE9D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3" name="Google Shape;223;p28"/>
          <p:cNvSpPr/>
          <p:nvPr/>
        </p:nvSpPr>
        <p:spPr>
          <a:xfrm>
            <a:off x="3327678" y="1882600"/>
            <a:ext cx="2700900" cy="1028700"/>
          </a:xfrm>
          <a:prstGeom prst="roundRect">
            <a:avLst>
              <a:gd name="adj" fmla="val 16667"/>
            </a:avLst>
          </a:prstGeom>
          <a:noFill/>
          <a:ln w="28575" cap="flat" cmpd="sng">
            <a:solidFill>
              <a:srgbClr val="FE9D1D"/>
            </a:solidFill>
            <a:prstDash val="solid"/>
            <a:round/>
            <a:headEnd type="none" w="sm" len="sm"/>
            <a:tailEnd type="none" w="sm" len="sm"/>
          </a:ln>
        </p:spPr>
        <p:txBody>
          <a:bodyPr spcFirstLastPara="1" wrap="square" lIns="234000" tIns="91425" rIns="91425" bIns="91425" anchor="ctr" anchorCtr="0">
            <a:noAutofit/>
          </a:bodyPr>
          <a:lstStyle/>
          <a:p>
            <a:pPr marL="0" lvl="0" indent="0" algn="l" rtl="0">
              <a:lnSpc>
                <a:spcPct val="115000"/>
              </a:lnSpc>
              <a:spcBef>
                <a:spcPts val="1200"/>
              </a:spcBef>
              <a:spcAft>
                <a:spcPts val="1200"/>
              </a:spcAft>
              <a:buClr>
                <a:schemeClr val="dk1"/>
              </a:buClr>
              <a:buSzPts val="440"/>
              <a:buFont typeface="Arial"/>
              <a:buNone/>
            </a:pPr>
            <a:r>
              <a:rPr lang="uk" sz="1160" b="1">
                <a:solidFill>
                  <a:schemeClr val="dk1"/>
                </a:solidFill>
                <a:latin typeface="Montserrat"/>
                <a:ea typeface="Montserrat"/>
                <a:cs typeface="Montserrat"/>
                <a:sym typeface="Montserrat"/>
              </a:rPr>
              <a:t>Зверніться до працівників залізниці на станції чи вокзалі</a:t>
            </a:r>
            <a:r>
              <a:rPr lang="uk" sz="1160" b="1" i="1">
                <a:solidFill>
                  <a:schemeClr val="dk1"/>
                </a:solidFill>
                <a:latin typeface="Montserrat"/>
                <a:ea typeface="Montserrat"/>
                <a:cs typeface="Montserrat"/>
                <a:sym typeface="Montserrat"/>
              </a:rPr>
              <a:t> </a:t>
            </a:r>
            <a:endParaRPr/>
          </a:p>
        </p:txBody>
      </p:sp>
      <p:sp>
        <p:nvSpPr>
          <p:cNvPr id="224" name="Google Shape;224;p28"/>
          <p:cNvSpPr/>
          <p:nvPr/>
        </p:nvSpPr>
        <p:spPr>
          <a:xfrm>
            <a:off x="360803" y="1882600"/>
            <a:ext cx="2700900" cy="1028700"/>
          </a:xfrm>
          <a:prstGeom prst="roundRect">
            <a:avLst>
              <a:gd name="adj" fmla="val 16667"/>
            </a:avLst>
          </a:prstGeom>
          <a:noFill/>
          <a:ln w="28575" cap="flat" cmpd="sng">
            <a:solidFill>
              <a:srgbClr val="FE9D1D"/>
            </a:solidFill>
            <a:prstDash val="solid"/>
            <a:round/>
            <a:headEnd type="none" w="sm" len="sm"/>
            <a:tailEnd type="none" w="sm" len="sm"/>
          </a:ln>
        </p:spPr>
        <p:txBody>
          <a:bodyPr spcFirstLastPara="1" wrap="square" lIns="234000" tIns="91425" rIns="91425" bIns="91425" anchor="ctr" anchorCtr="0">
            <a:noAutofit/>
          </a:bodyPr>
          <a:lstStyle/>
          <a:p>
            <a:pPr marL="0" lvl="0" indent="0" algn="l" rtl="0">
              <a:lnSpc>
                <a:spcPct val="115000"/>
              </a:lnSpc>
              <a:spcBef>
                <a:spcPts val="1200"/>
              </a:spcBef>
              <a:spcAft>
                <a:spcPts val="1200"/>
              </a:spcAft>
              <a:buNone/>
            </a:pPr>
            <a:r>
              <a:rPr lang="uk" sz="1160" b="1">
                <a:solidFill>
                  <a:schemeClr val="dk1"/>
                </a:solidFill>
                <a:latin typeface="Montserrat"/>
                <a:ea typeface="Montserrat"/>
                <a:cs typeface="Montserrat"/>
                <a:sym typeface="Montserrat"/>
              </a:rPr>
              <a:t>Повідомте дорослим: вчителям або батькам</a:t>
            </a:r>
            <a:endParaRPr/>
          </a:p>
        </p:txBody>
      </p:sp>
      <p:sp>
        <p:nvSpPr>
          <p:cNvPr id="225" name="Google Shape;225;p28"/>
          <p:cNvSpPr/>
          <p:nvPr/>
        </p:nvSpPr>
        <p:spPr>
          <a:xfrm>
            <a:off x="3327678" y="3174225"/>
            <a:ext cx="2751600" cy="1028700"/>
          </a:xfrm>
          <a:prstGeom prst="roundRect">
            <a:avLst>
              <a:gd name="adj" fmla="val 16667"/>
            </a:avLst>
          </a:prstGeom>
          <a:noFill/>
          <a:ln w="28575" cap="flat" cmpd="sng">
            <a:solidFill>
              <a:srgbClr val="FE9D1D"/>
            </a:solidFill>
            <a:prstDash val="solid"/>
            <a:round/>
            <a:headEnd type="none" w="sm" len="sm"/>
            <a:tailEnd type="none" w="sm" len="sm"/>
          </a:ln>
        </p:spPr>
        <p:txBody>
          <a:bodyPr spcFirstLastPara="1" wrap="square" lIns="234000" tIns="91425" rIns="91425" bIns="91425" anchor="ctr" anchorCtr="0">
            <a:noAutofit/>
          </a:bodyPr>
          <a:lstStyle/>
          <a:p>
            <a:pPr marL="0" lvl="0" indent="0" algn="l" rtl="0">
              <a:lnSpc>
                <a:spcPct val="115000"/>
              </a:lnSpc>
              <a:spcBef>
                <a:spcPts val="1200"/>
              </a:spcBef>
              <a:spcAft>
                <a:spcPts val="1200"/>
              </a:spcAft>
              <a:buClr>
                <a:schemeClr val="dk1"/>
              </a:buClr>
              <a:buSzPts val="440"/>
              <a:buFont typeface="Arial"/>
              <a:buNone/>
            </a:pPr>
            <a:r>
              <a:rPr lang="uk" sz="1160" b="1">
                <a:solidFill>
                  <a:schemeClr val="dk1"/>
                </a:solidFill>
                <a:latin typeface="Montserrat"/>
                <a:ea typeface="Montserrat"/>
                <a:cs typeface="Montserrat"/>
                <a:sym typeface="Montserrat"/>
              </a:rPr>
              <a:t>Зробіть зауваження або приверніть увагу оточуючих</a:t>
            </a:r>
            <a:endParaRPr/>
          </a:p>
        </p:txBody>
      </p:sp>
      <p:sp>
        <p:nvSpPr>
          <p:cNvPr id="226" name="Google Shape;226;p28"/>
          <p:cNvSpPr/>
          <p:nvPr/>
        </p:nvSpPr>
        <p:spPr>
          <a:xfrm>
            <a:off x="360803" y="3174225"/>
            <a:ext cx="2700900" cy="1028700"/>
          </a:xfrm>
          <a:prstGeom prst="roundRect">
            <a:avLst>
              <a:gd name="adj" fmla="val 16667"/>
            </a:avLst>
          </a:prstGeom>
          <a:noFill/>
          <a:ln w="28575" cap="flat" cmpd="sng">
            <a:solidFill>
              <a:srgbClr val="FE9D1D"/>
            </a:solidFill>
            <a:prstDash val="solid"/>
            <a:round/>
            <a:headEnd type="none" w="sm" len="sm"/>
            <a:tailEnd type="none" w="sm" len="sm"/>
          </a:ln>
        </p:spPr>
        <p:txBody>
          <a:bodyPr spcFirstLastPara="1" wrap="square" lIns="234000" tIns="91425" rIns="91425" bIns="91425" anchor="ctr" anchorCtr="0">
            <a:noAutofit/>
          </a:bodyPr>
          <a:lstStyle/>
          <a:p>
            <a:pPr marL="0" lvl="0" indent="0" algn="l" rtl="0">
              <a:lnSpc>
                <a:spcPct val="115000"/>
              </a:lnSpc>
              <a:spcBef>
                <a:spcPts val="1200"/>
              </a:spcBef>
              <a:spcAft>
                <a:spcPts val="1200"/>
              </a:spcAft>
              <a:buNone/>
            </a:pPr>
            <a:r>
              <a:rPr lang="uk" sz="1160" b="1">
                <a:solidFill>
                  <a:schemeClr val="dk1"/>
                </a:solidFill>
                <a:latin typeface="Montserrat"/>
                <a:ea typeface="Montserrat"/>
                <a:cs typeface="Montserrat"/>
                <a:sym typeface="Montserrat"/>
              </a:rPr>
              <a:t>Зателефонуйте на 102 (поліція) або 101 (ДСНС) та зафіксуйте подію</a:t>
            </a:r>
            <a:endParaRPr/>
          </a:p>
        </p:txBody>
      </p:sp>
      <p:sp>
        <p:nvSpPr>
          <p:cNvPr id="227" name="Google Shape;227;p28"/>
          <p:cNvSpPr/>
          <p:nvPr/>
        </p:nvSpPr>
        <p:spPr>
          <a:xfrm>
            <a:off x="6426298" y="1863675"/>
            <a:ext cx="2357700" cy="2339400"/>
          </a:xfrm>
          <a:prstGeom prst="roundRect">
            <a:avLst>
              <a:gd name="adj" fmla="val 6069"/>
            </a:avLst>
          </a:prstGeom>
          <a:solidFill>
            <a:srgbClr val="14188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8" name="Google Shape;228;p28"/>
          <p:cNvSpPr txBox="1"/>
          <p:nvPr/>
        </p:nvSpPr>
        <p:spPr>
          <a:xfrm>
            <a:off x="6672115" y="2302440"/>
            <a:ext cx="1845600" cy="18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uk" sz="1160" b="1">
                <a:solidFill>
                  <a:schemeClr val="lt1"/>
                </a:solidFill>
                <a:latin typeface="Montserrat"/>
                <a:ea typeface="Montserrat"/>
                <a:cs typeface="Montserrat"/>
                <a:sym typeface="Montserrat"/>
              </a:rPr>
              <a:t>Бути свідомим — означає не мовчати.</a:t>
            </a:r>
            <a:endParaRPr sz="1160" b="1">
              <a:solidFill>
                <a:schemeClr val="lt1"/>
              </a:solidFill>
              <a:latin typeface="Montserrat"/>
              <a:ea typeface="Montserrat"/>
              <a:cs typeface="Montserrat"/>
              <a:sym typeface="Montserrat"/>
            </a:endParaRPr>
          </a:p>
          <a:p>
            <a:pPr marL="0" lvl="0" indent="0" algn="l" rtl="0">
              <a:lnSpc>
                <a:spcPct val="115000"/>
              </a:lnSpc>
              <a:spcBef>
                <a:spcPts val="600"/>
              </a:spcBef>
              <a:spcAft>
                <a:spcPts val="0"/>
              </a:spcAft>
              <a:buNone/>
            </a:pPr>
            <a:r>
              <a:rPr lang="uk" sz="1160" b="1">
                <a:solidFill>
                  <a:schemeClr val="lt1"/>
                </a:solidFill>
                <a:latin typeface="Montserrat"/>
                <a:ea typeface="Montserrat"/>
                <a:cs typeface="Montserrat"/>
                <a:sym typeface="Montserrat"/>
              </a:rPr>
              <a:t>Ви маєте рацію, коли попереджаєте про небезпеку. </a:t>
            </a:r>
            <a:endParaRPr sz="1160" b="1">
              <a:solidFill>
                <a:schemeClr val="lt1"/>
              </a:solidFill>
              <a:latin typeface="Montserrat"/>
              <a:ea typeface="Montserrat"/>
              <a:cs typeface="Montserrat"/>
              <a:sym typeface="Montserrat"/>
            </a:endParaRPr>
          </a:p>
          <a:p>
            <a:pPr marL="0" lvl="0" indent="0" algn="l" rtl="0">
              <a:lnSpc>
                <a:spcPct val="115000"/>
              </a:lnSpc>
              <a:spcBef>
                <a:spcPts val="600"/>
              </a:spcBef>
              <a:spcAft>
                <a:spcPts val="0"/>
              </a:spcAft>
              <a:buClr>
                <a:schemeClr val="dk1"/>
              </a:buClr>
              <a:buSzPts val="1100"/>
              <a:buFont typeface="Arial"/>
              <a:buNone/>
            </a:pPr>
            <a:r>
              <a:rPr lang="uk" sz="1160" b="1">
                <a:solidFill>
                  <a:schemeClr val="lt1"/>
                </a:solidFill>
                <a:latin typeface="Montserrat"/>
                <a:ea typeface="Montserrat"/>
                <a:cs typeface="Montserrat"/>
                <a:sym typeface="Montserrat"/>
              </a:rPr>
              <a:t>Ваше рішення може врятувати життя</a:t>
            </a:r>
            <a:endParaRPr sz="1160" b="1">
              <a:solidFill>
                <a:schemeClr val="lt1"/>
              </a:solidFill>
              <a:latin typeface="Montserrat"/>
              <a:ea typeface="Montserrat"/>
              <a:cs typeface="Montserrat"/>
              <a:sym typeface="Montserrat"/>
            </a:endParaRPr>
          </a:p>
          <a:p>
            <a:pPr marL="0" lvl="0" indent="0" algn="l" rtl="0">
              <a:lnSpc>
                <a:spcPct val="115000"/>
              </a:lnSpc>
              <a:spcBef>
                <a:spcPts val="600"/>
              </a:spcBef>
              <a:spcAft>
                <a:spcPts val="600"/>
              </a:spcAft>
              <a:buNone/>
            </a:pPr>
            <a:endParaRPr sz="1800">
              <a:solidFill>
                <a:schemeClr val="dk2"/>
              </a:solidFill>
            </a:endParaRPr>
          </a:p>
        </p:txBody>
      </p:sp>
      <p:sp>
        <p:nvSpPr>
          <p:cNvPr id="229" name="Google Shape;229;p28"/>
          <p:cNvSpPr txBox="1"/>
          <p:nvPr/>
        </p:nvSpPr>
        <p:spPr>
          <a:xfrm>
            <a:off x="6672115" y="1997050"/>
            <a:ext cx="2019000" cy="30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uk" sz="1800" b="1">
                <a:solidFill>
                  <a:schemeClr val="accent4"/>
                </a:solidFill>
                <a:latin typeface="Montserrat"/>
                <a:ea typeface="Montserrat"/>
                <a:cs typeface="Montserrat"/>
                <a:sym typeface="Montserrat"/>
              </a:rPr>
              <a:t>Пам'ятайте! </a:t>
            </a:r>
            <a:endParaRPr sz="1800" b="1">
              <a:solidFill>
                <a:schemeClr val="accent4"/>
              </a:solidFill>
              <a:latin typeface="Montserrat"/>
              <a:ea typeface="Montserrat"/>
              <a:cs typeface="Montserrat"/>
              <a:sym typeface="Montserrat"/>
            </a:endParaRPr>
          </a:p>
        </p:txBody>
      </p:sp>
      <p:pic>
        <p:nvPicPr>
          <p:cNvPr id="230" name="Google Shape;230;p28"/>
          <p:cNvPicPr preferRelativeResize="0"/>
          <p:nvPr/>
        </p:nvPicPr>
        <p:blipFill>
          <a:blip r:embed="rId3">
            <a:alphaModFix/>
          </a:blip>
          <a:stretch>
            <a:fillRect/>
          </a:stretch>
        </p:blipFill>
        <p:spPr>
          <a:xfrm>
            <a:off x="7991414" y="359914"/>
            <a:ext cx="792575" cy="2858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311700" y="445025"/>
            <a:ext cx="8520600" cy="876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uk" b="1">
                <a:solidFill>
                  <a:srgbClr val="FE9D1D"/>
                </a:solidFill>
                <a:latin typeface="Montserrat"/>
                <a:ea typeface="Montserrat"/>
                <a:cs typeface="Montserrat"/>
                <a:sym typeface="Montserrat"/>
              </a:rPr>
              <a:t>ПОДОРОЖУЙ</a:t>
            </a:r>
            <a:r>
              <a:rPr lang="uk" b="1">
                <a:solidFill>
                  <a:srgbClr val="141880"/>
                </a:solidFill>
                <a:latin typeface="Montserrat"/>
                <a:ea typeface="Montserrat"/>
                <a:cs typeface="Montserrat"/>
                <a:sym typeface="Montserrat"/>
              </a:rPr>
              <a:t> </a:t>
            </a:r>
            <a:r>
              <a:rPr lang="uk" b="1">
                <a:solidFill>
                  <a:srgbClr val="FE9D1D"/>
                </a:solidFill>
                <a:latin typeface="Montserrat"/>
                <a:ea typeface="Montserrat"/>
                <a:cs typeface="Montserrat"/>
                <a:sym typeface="Montserrat"/>
              </a:rPr>
              <a:t>ПРАВИЛЬНО</a:t>
            </a:r>
            <a:r>
              <a:rPr lang="uk"/>
              <a:t/>
            </a:r>
            <a:br>
              <a:rPr lang="uk"/>
            </a:br>
            <a:r>
              <a:rPr lang="uk"/>
              <a:t> </a:t>
            </a:r>
            <a:endParaRPr/>
          </a:p>
          <a:p>
            <a:pPr marL="0" lvl="0" indent="0" algn="l" rtl="0">
              <a:spcBef>
                <a:spcPts val="0"/>
              </a:spcBef>
              <a:spcAft>
                <a:spcPts val="0"/>
              </a:spcAft>
              <a:buNone/>
            </a:pPr>
            <a:r>
              <a:rPr lang="uk"/>
              <a:t/>
            </a:r>
            <a:br>
              <a:rPr lang="uk"/>
            </a:br>
            <a:endParaRPr/>
          </a:p>
        </p:txBody>
      </p:sp>
      <p:sp>
        <p:nvSpPr>
          <p:cNvPr id="236" name="Google Shape;236;p29"/>
          <p:cNvSpPr txBox="1">
            <a:spLocks noGrp="1"/>
          </p:cNvSpPr>
          <p:nvPr>
            <p:ph type="body" idx="1"/>
          </p:nvPr>
        </p:nvSpPr>
        <p:spPr>
          <a:xfrm>
            <a:off x="393900" y="1132100"/>
            <a:ext cx="7100400" cy="11385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uk" sz="2300">
                <a:solidFill>
                  <a:schemeClr val="lt1"/>
                </a:solidFill>
                <a:latin typeface="Montserrat"/>
                <a:ea typeface="Montserrat"/>
                <a:cs typeface="Montserrat"/>
                <a:sym typeface="Montserrat"/>
              </a:rPr>
              <a:t>Якщо ти фанатієш від поїздів та залізничної романтики – ставай залізничником, приходь працювати до нас!</a:t>
            </a:r>
            <a:r>
              <a:rPr lang="uk" sz="1900">
                <a:solidFill>
                  <a:schemeClr val="dk1"/>
                </a:solidFill>
                <a:latin typeface="Montserrat"/>
                <a:ea typeface="Montserrat"/>
                <a:cs typeface="Montserrat"/>
                <a:sym typeface="Montserrat"/>
              </a:rPr>
              <a:t> </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13588" r="9641" b="9642"/>
          <a:stretch/>
        </p:blipFill>
        <p:spPr>
          <a:xfrm>
            <a:off x="-1" y="0"/>
            <a:ext cx="9144003" cy="5143501"/>
          </a:xfrm>
          <a:prstGeom prst="rect">
            <a:avLst/>
          </a:prstGeom>
          <a:noFill/>
          <a:ln>
            <a:noFill/>
          </a:ln>
        </p:spPr>
      </p:pic>
      <p:sp>
        <p:nvSpPr>
          <p:cNvPr id="63" name="Google Shape;63;p14"/>
          <p:cNvSpPr/>
          <p:nvPr/>
        </p:nvSpPr>
        <p:spPr>
          <a:xfrm>
            <a:off x="420225" y="223925"/>
            <a:ext cx="5263500" cy="1074000"/>
          </a:xfrm>
          <a:prstGeom prst="roundRect">
            <a:avLst>
              <a:gd name="adj" fmla="val 9898"/>
            </a:avLst>
          </a:prstGeom>
          <a:solidFill>
            <a:srgbClr val="14188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 name="Google Shape;64;p14"/>
          <p:cNvSpPr/>
          <p:nvPr/>
        </p:nvSpPr>
        <p:spPr>
          <a:xfrm>
            <a:off x="420225" y="1444450"/>
            <a:ext cx="4185300" cy="3339000"/>
          </a:xfrm>
          <a:prstGeom prst="roundRect">
            <a:avLst>
              <a:gd name="adj" fmla="val 3715"/>
            </a:avLst>
          </a:prstGeom>
          <a:solidFill>
            <a:srgbClr val="14188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p14"/>
          <p:cNvSpPr txBox="1">
            <a:spLocks noGrp="1"/>
          </p:cNvSpPr>
          <p:nvPr>
            <p:ph type="title"/>
          </p:nvPr>
        </p:nvSpPr>
        <p:spPr>
          <a:xfrm>
            <a:off x="618339" y="265797"/>
            <a:ext cx="6577500" cy="107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2500" b="1">
                <a:solidFill>
                  <a:schemeClr val="lt1"/>
                </a:solidFill>
                <a:latin typeface="Montserrat"/>
                <a:ea typeface="Montserrat"/>
                <a:cs typeface="Montserrat"/>
                <a:sym typeface="Montserrat"/>
              </a:rPr>
              <a:t>Українська залізниця одна </a:t>
            </a:r>
            <a:br>
              <a:rPr lang="uk" sz="2500" b="1">
                <a:solidFill>
                  <a:schemeClr val="lt1"/>
                </a:solidFill>
                <a:latin typeface="Montserrat"/>
                <a:ea typeface="Montserrat"/>
                <a:cs typeface="Montserrat"/>
                <a:sym typeface="Montserrat"/>
              </a:rPr>
            </a:br>
            <a:r>
              <a:rPr lang="uk" sz="2500" b="1">
                <a:solidFill>
                  <a:schemeClr val="lt1"/>
                </a:solidFill>
                <a:latin typeface="Montserrat"/>
                <a:ea typeface="Montserrat"/>
                <a:cs typeface="Montserrat"/>
                <a:sym typeface="Montserrat"/>
              </a:rPr>
              <a:t>із найбільших у Європі</a:t>
            </a:r>
            <a:endParaRPr sz="2500" b="1">
              <a:solidFill>
                <a:schemeClr val="lt1"/>
              </a:solidFill>
              <a:latin typeface="Montserrat"/>
              <a:ea typeface="Montserrat"/>
              <a:cs typeface="Montserrat"/>
              <a:sym typeface="Montserrat"/>
            </a:endParaRPr>
          </a:p>
        </p:txBody>
      </p:sp>
      <p:sp>
        <p:nvSpPr>
          <p:cNvPr id="66" name="Google Shape;66;p14"/>
          <p:cNvSpPr txBox="1">
            <a:spLocks noGrp="1"/>
          </p:cNvSpPr>
          <p:nvPr>
            <p:ph type="body" idx="1"/>
          </p:nvPr>
        </p:nvSpPr>
        <p:spPr>
          <a:xfrm>
            <a:off x="533825" y="1563700"/>
            <a:ext cx="3870300" cy="3261600"/>
          </a:xfrm>
          <a:prstGeom prst="rect">
            <a:avLst/>
          </a:prstGeom>
        </p:spPr>
        <p:txBody>
          <a:bodyPr spcFirstLastPara="1" wrap="square" lIns="91425" tIns="91425" rIns="91425" bIns="91425" anchor="t" anchorCtr="0">
            <a:noAutofit/>
          </a:bodyPr>
          <a:lstStyle/>
          <a:p>
            <a:pPr marL="316800" lvl="0" indent="-175300" algn="l" rtl="0">
              <a:spcBef>
                <a:spcPts val="0"/>
              </a:spcBef>
              <a:spcAft>
                <a:spcPts val="0"/>
              </a:spcAft>
              <a:buClr>
                <a:schemeClr val="lt1"/>
              </a:buClr>
              <a:buSzPts val="1400"/>
              <a:buFont typeface="Montserrat"/>
              <a:buChar char="●"/>
            </a:pPr>
            <a:r>
              <a:rPr lang="uk" sz="1400">
                <a:solidFill>
                  <a:schemeClr val="lt1"/>
                </a:solidFill>
                <a:latin typeface="Montserrat"/>
                <a:ea typeface="Montserrat"/>
                <a:cs typeface="Montserrat"/>
                <a:sym typeface="Montserrat"/>
              </a:rPr>
              <a:t>коліями зʼєднано більшість міст України</a:t>
            </a:r>
            <a:endParaRPr sz="1400">
              <a:solidFill>
                <a:schemeClr val="lt1"/>
              </a:solidFill>
              <a:latin typeface="Montserrat"/>
              <a:ea typeface="Montserrat"/>
              <a:cs typeface="Montserrat"/>
              <a:sym typeface="Montserrat"/>
            </a:endParaRPr>
          </a:p>
          <a:p>
            <a:pPr marL="316800" lvl="0" indent="-175300" algn="l" rtl="0">
              <a:spcBef>
                <a:spcPts val="600"/>
              </a:spcBef>
              <a:spcAft>
                <a:spcPts val="0"/>
              </a:spcAft>
              <a:buClr>
                <a:schemeClr val="lt1"/>
              </a:buClr>
              <a:buSzPts val="1400"/>
              <a:buFont typeface="Montserrat"/>
              <a:buChar char="●"/>
            </a:pPr>
            <a:r>
              <a:rPr lang="uk" sz="1400">
                <a:solidFill>
                  <a:schemeClr val="lt1"/>
                </a:solidFill>
                <a:latin typeface="Montserrat"/>
                <a:ea typeface="Montserrat"/>
                <a:cs typeface="Montserrat"/>
                <a:sym typeface="Montserrat"/>
              </a:rPr>
              <a:t>сукупна протяжність колій 24 тис. км – це удвічі більша відстань, ніж діаметр Землі</a:t>
            </a:r>
            <a:endParaRPr sz="1400">
              <a:solidFill>
                <a:schemeClr val="lt1"/>
              </a:solidFill>
              <a:latin typeface="Montserrat"/>
              <a:ea typeface="Montserrat"/>
              <a:cs typeface="Montserrat"/>
              <a:sym typeface="Montserrat"/>
            </a:endParaRPr>
          </a:p>
          <a:p>
            <a:pPr marL="316800" lvl="0" indent="-175300" algn="l" rtl="0">
              <a:spcBef>
                <a:spcPts val="600"/>
              </a:spcBef>
              <a:spcAft>
                <a:spcPts val="0"/>
              </a:spcAft>
              <a:buClr>
                <a:schemeClr val="lt1"/>
              </a:buClr>
              <a:buSzPts val="1400"/>
              <a:buFont typeface="Montserrat"/>
              <a:buChar char="●"/>
            </a:pPr>
            <a:r>
              <a:rPr lang="uk" sz="1400">
                <a:solidFill>
                  <a:schemeClr val="lt1"/>
                </a:solidFill>
                <a:latin typeface="Montserrat"/>
                <a:ea typeface="Montserrat"/>
                <a:cs typeface="Montserrat"/>
                <a:sym typeface="Montserrat"/>
              </a:rPr>
              <a:t>сотні поїздів і тисячі вагонів щодня везуть пасажирів та вантажі</a:t>
            </a:r>
            <a:endParaRPr sz="1400">
              <a:solidFill>
                <a:schemeClr val="lt1"/>
              </a:solidFill>
              <a:latin typeface="Montserrat"/>
              <a:ea typeface="Montserrat"/>
              <a:cs typeface="Montserrat"/>
              <a:sym typeface="Montserrat"/>
            </a:endParaRPr>
          </a:p>
          <a:p>
            <a:pPr marL="316800" lvl="0" indent="-175300" algn="l" rtl="0">
              <a:spcBef>
                <a:spcPts val="600"/>
              </a:spcBef>
              <a:spcAft>
                <a:spcPts val="600"/>
              </a:spcAft>
              <a:buClr>
                <a:schemeClr val="lt1"/>
              </a:buClr>
              <a:buSzPts val="1400"/>
              <a:buFont typeface="Montserrat"/>
              <a:buChar char="●"/>
            </a:pPr>
            <a:r>
              <a:rPr lang="uk" sz="1400">
                <a:solidFill>
                  <a:schemeClr val="lt1"/>
                </a:solidFill>
                <a:latin typeface="Montserrat"/>
                <a:ea typeface="Montserrat"/>
                <a:cs typeface="Montserrat"/>
                <a:sym typeface="Montserrat"/>
              </a:rPr>
              <a:t>до 200 тис. пасажирів щоденно переміщуються у внутрішньому, міжнародному та приміському сполученні</a:t>
            </a:r>
            <a:endParaRPr sz="1400">
              <a:solidFill>
                <a:schemeClr val="lt1"/>
              </a:solidFill>
              <a:latin typeface="Montserrat"/>
              <a:ea typeface="Montserrat"/>
              <a:cs typeface="Montserrat"/>
              <a:sym typeface="Montserrat"/>
            </a:endParaRPr>
          </a:p>
        </p:txBody>
      </p:sp>
      <p:pic>
        <p:nvPicPr>
          <p:cNvPr id="67" name="Google Shape;67;p14"/>
          <p:cNvPicPr preferRelativeResize="0"/>
          <p:nvPr/>
        </p:nvPicPr>
        <p:blipFill>
          <a:blip r:embed="rId4">
            <a:alphaModFix/>
          </a:blip>
          <a:stretch>
            <a:fillRect/>
          </a:stretch>
        </p:blipFill>
        <p:spPr>
          <a:xfrm>
            <a:off x="7991425" y="360000"/>
            <a:ext cx="792575" cy="285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pic>
        <p:nvPicPr>
          <p:cNvPr id="72" name="Google Shape;72;p15"/>
          <p:cNvPicPr preferRelativeResize="0"/>
          <p:nvPr/>
        </p:nvPicPr>
        <p:blipFill rotWithShape="1">
          <a:blip r:embed="rId3">
            <a:alphaModFix/>
          </a:blip>
          <a:srcRect l="4895" r="5450" b="3836"/>
          <a:stretch/>
        </p:blipFill>
        <p:spPr>
          <a:xfrm>
            <a:off x="0" y="0"/>
            <a:ext cx="9144003" cy="5143499"/>
          </a:xfrm>
          <a:prstGeom prst="rect">
            <a:avLst/>
          </a:prstGeom>
          <a:noFill/>
          <a:ln>
            <a:noFill/>
          </a:ln>
        </p:spPr>
      </p:pic>
      <p:sp>
        <p:nvSpPr>
          <p:cNvPr id="73" name="Google Shape;73;p15"/>
          <p:cNvSpPr/>
          <p:nvPr/>
        </p:nvSpPr>
        <p:spPr>
          <a:xfrm>
            <a:off x="420225" y="223925"/>
            <a:ext cx="7011300" cy="1074000"/>
          </a:xfrm>
          <a:prstGeom prst="roundRect">
            <a:avLst>
              <a:gd name="adj" fmla="val 11001"/>
            </a:avLst>
          </a:prstGeom>
          <a:solidFill>
            <a:srgbClr val="14188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p15"/>
          <p:cNvSpPr/>
          <p:nvPr/>
        </p:nvSpPr>
        <p:spPr>
          <a:xfrm>
            <a:off x="5327725" y="2404675"/>
            <a:ext cx="3456300" cy="2260800"/>
          </a:xfrm>
          <a:prstGeom prst="roundRect">
            <a:avLst>
              <a:gd name="adj" fmla="val 4046"/>
            </a:avLst>
          </a:prstGeom>
          <a:solidFill>
            <a:srgbClr val="14188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5"/>
          <p:cNvSpPr txBox="1">
            <a:spLocks noGrp="1"/>
          </p:cNvSpPr>
          <p:nvPr>
            <p:ph type="title"/>
          </p:nvPr>
        </p:nvSpPr>
        <p:spPr>
          <a:xfrm>
            <a:off x="5515925" y="2547900"/>
            <a:ext cx="3213600" cy="2595600"/>
          </a:xfrm>
          <a:prstGeom prst="rect">
            <a:avLst/>
          </a:prstGeom>
        </p:spPr>
        <p:txBody>
          <a:bodyPr spcFirstLastPara="1" wrap="square" lIns="91425" tIns="91425" rIns="91425" bIns="91425" anchor="t" anchorCtr="0">
            <a:noAutofit/>
          </a:bodyPr>
          <a:lstStyle/>
          <a:p>
            <a:pPr marL="0" lvl="0" indent="0" algn="l" rtl="0">
              <a:spcBef>
                <a:spcPts val="0"/>
              </a:spcBef>
              <a:spcAft>
                <a:spcPts val="600"/>
              </a:spcAft>
              <a:buNone/>
            </a:pPr>
            <a:r>
              <a:rPr lang="uk" sz="1600">
                <a:solidFill>
                  <a:schemeClr val="lt1"/>
                </a:solidFill>
                <a:latin typeface="Montserrat"/>
                <a:ea typeface="Montserrat"/>
                <a:cs typeface="Montserrat"/>
                <a:sym typeface="Montserrat"/>
              </a:rPr>
              <a:t>Щоб усе їхало без затримок </a:t>
            </a:r>
            <a:br>
              <a:rPr lang="uk" sz="1600">
                <a:solidFill>
                  <a:schemeClr val="lt1"/>
                </a:solidFill>
                <a:latin typeface="Montserrat"/>
                <a:ea typeface="Montserrat"/>
                <a:cs typeface="Montserrat"/>
                <a:sym typeface="Montserrat"/>
              </a:rPr>
            </a:br>
            <a:r>
              <a:rPr lang="uk" sz="1600">
                <a:solidFill>
                  <a:schemeClr val="lt1"/>
                </a:solidFill>
                <a:latin typeface="Montserrat"/>
                <a:ea typeface="Montserrat"/>
                <a:cs typeface="Montserrat"/>
                <a:sym typeface="Montserrat"/>
              </a:rPr>
              <a:t>і безпечно — дотримуйтеся #ЗАЛІЗНИХ_ПРАВИЛ</a:t>
            </a:r>
            <a:br>
              <a:rPr lang="uk" sz="1600">
                <a:solidFill>
                  <a:schemeClr val="lt1"/>
                </a:solidFill>
                <a:latin typeface="Montserrat"/>
                <a:ea typeface="Montserrat"/>
                <a:cs typeface="Montserrat"/>
                <a:sym typeface="Montserrat"/>
              </a:rPr>
            </a:br>
            <a:r>
              <a:rPr lang="uk" sz="1600">
                <a:solidFill>
                  <a:schemeClr val="lt1"/>
                </a:solidFill>
                <a:latin typeface="Montserrat"/>
                <a:ea typeface="Montserrat"/>
                <a:cs typeface="Montserrat"/>
                <a:sym typeface="Montserrat"/>
              </a:rPr>
              <a:t/>
            </a:r>
            <a:br>
              <a:rPr lang="uk" sz="1600">
                <a:solidFill>
                  <a:schemeClr val="lt1"/>
                </a:solidFill>
                <a:latin typeface="Montserrat"/>
                <a:ea typeface="Montserrat"/>
                <a:cs typeface="Montserrat"/>
                <a:sym typeface="Montserrat"/>
              </a:rPr>
            </a:br>
            <a:r>
              <a:rPr lang="uk" sz="1600" b="1">
                <a:solidFill>
                  <a:schemeClr val="lt1"/>
                </a:solidFill>
                <a:latin typeface="Montserrat"/>
                <a:ea typeface="Montserrat"/>
                <a:cs typeface="Montserrat"/>
                <a:sym typeface="Montserrat"/>
              </a:rPr>
              <a:t>#ЗАЛІЗНІ_ПРАВИЛА</a:t>
            </a:r>
            <a:r>
              <a:rPr lang="uk" sz="1600">
                <a:solidFill>
                  <a:schemeClr val="lt1"/>
                </a:solidFill>
                <a:latin typeface="Montserrat"/>
                <a:ea typeface="Montserrat"/>
                <a:cs typeface="Montserrat"/>
                <a:sym typeface="Montserrat"/>
              </a:rPr>
              <a:t> – </a:t>
            </a:r>
            <a:br>
              <a:rPr lang="uk" sz="1600">
                <a:solidFill>
                  <a:schemeClr val="lt1"/>
                </a:solidFill>
                <a:latin typeface="Montserrat"/>
                <a:ea typeface="Montserrat"/>
                <a:cs typeface="Montserrat"/>
                <a:sym typeface="Montserrat"/>
              </a:rPr>
            </a:br>
            <a:r>
              <a:rPr lang="uk" sz="1600">
                <a:solidFill>
                  <a:schemeClr val="lt1"/>
                </a:solidFill>
                <a:latin typeface="Montserrat"/>
                <a:ea typeface="Montserrat"/>
                <a:cs typeface="Montserrat"/>
                <a:sym typeface="Montserrat"/>
              </a:rPr>
              <a:t>це не складно, але </a:t>
            </a:r>
            <a:br>
              <a:rPr lang="uk" sz="1600">
                <a:solidFill>
                  <a:schemeClr val="lt1"/>
                </a:solidFill>
                <a:latin typeface="Montserrat"/>
                <a:ea typeface="Montserrat"/>
                <a:cs typeface="Montserrat"/>
                <a:sym typeface="Montserrat"/>
              </a:rPr>
            </a:br>
            <a:r>
              <a:rPr lang="uk" sz="1600">
                <a:solidFill>
                  <a:schemeClr val="lt1"/>
                </a:solidFill>
                <a:latin typeface="Montserrat"/>
                <a:ea typeface="Montserrat"/>
                <a:cs typeface="Montserrat"/>
                <a:sym typeface="Montserrat"/>
              </a:rPr>
              <a:t>дуже важливо</a:t>
            </a:r>
            <a:endParaRPr sz="1600">
              <a:solidFill>
                <a:schemeClr val="lt1"/>
              </a:solidFill>
              <a:latin typeface="Montserrat"/>
              <a:ea typeface="Montserrat"/>
              <a:cs typeface="Montserrat"/>
              <a:sym typeface="Montserrat"/>
            </a:endParaRPr>
          </a:p>
        </p:txBody>
      </p:sp>
      <p:pic>
        <p:nvPicPr>
          <p:cNvPr id="76" name="Google Shape;76;p15"/>
          <p:cNvPicPr preferRelativeResize="0"/>
          <p:nvPr/>
        </p:nvPicPr>
        <p:blipFill>
          <a:blip r:embed="rId4">
            <a:alphaModFix/>
          </a:blip>
          <a:stretch>
            <a:fillRect/>
          </a:stretch>
        </p:blipFill>
        <p:spPr>
          <a:xfrm>
            <a:off x="7991425" y="360000"/>
            <a:ext cx="792575" cy="285675"/>
          </a:xfrm>
          <a:prstGeom prst="rect">
            <a:avLst/>
          </a:prstGeom>
          <a:noFill/>
          <a:ln>
            <a:noFill/>
          </a:ln>
        </p:spPr>
      </p:pic>
      <p:sp>
        <p:nvSpPr>
          <p:cNvPr id="77" name="Google Shape;77;p15"/>
          <p:cNvSpPr txBox="1"/>
          <p:nvPr/>
        </p:nvSpPr>
        <p:spPr>
          <a:xfrm>
            <a:off x="619200" y="266400"/>
            <a:ext cx="7171200" cy="8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uk" sz="2500" b="1">
                <a:solidFill>
                  <a:schemeClr val="lt1"/>
                </a:solidFill>
                <a:latin typeface="Montserrat"/>
                <a:ea typeface="Montserrat"/>
                <a:cs typeface="Montserrat"/>
                <a:sym typeface="Montserrat"/>
              </a:rPr>
              <a:t>Залізниця — як годинник: </a:t>
            </a:r>
            <a:br>
              <a:rPr lang="uk" sz="2500" b="1">
                <a:solidFill>
                  <a:schemeClr val="lt1"/>
                </a:solidFill>
                <a:latin typeface="Montserrat"/>
                <a:ea typeface="Montserrat"/>
                <a:cs typeface="Montserrat"/>
                <a:sym typeface="Montserrat"/>
              </a:rPr>
            </a:br>
            <a:r>
              <a:rPr lang="uk" sz="2500" b="1">
                <a:solidFill>
                  <a:schemeClr val="lt1"/>
                </a:solidFill>
                <a:latin typeface="Montserrat"/>
                <a:ea typeface="Montserrat"/>
                <a:cs typeface="Montserrat"/>
                <a:sym typeface="Montserrat"/>
              </a:rPr>
              <a:t>кожен механізм має працювати чітко</a:t>
            </a:r>
            <a:endParaRPr sz="2500" b="1">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246010" y="172632"/>
            <a:ext cx="6651300" cy="12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uk" sz="2820" b="1">
                <a:solidFill>
                  <a:srgbClr val="141880"/>
                </a:solidFill>
                <a:latin typeface="Montserrat"/>
                <a:ea typeface="Montserrat"/>
                <a:cs typeface="Montserrat"/>
                <a:sym typeface="Montserrat"/>
              </a:rPr>
              <a:t>Правильний перехід колій — Level up твоєї безпеки</a:t>
            </a:r>
            <a:endParaRPr sz="2820" b="1">
              <a:solidFill>
                <a:srgbClr val="141880"/>
              </a:solidFill>
              <a:latin typeface="Montserrat"/>
              <a:ea typeface="Montserrat"/>
              <a:cs typeface="Montserrat"/>
              <a:sym typeface="Montserrat"/>
            </a:endParaRPr>
          </a:p>
        </p:txBody>
      </p:sp>
      <p:sp>
        <p:nvSpPr>
          <p:cNvPr id="83" name="Google Shape;83;p16"/>
          <p:cNvSpPr txBox="1">
            <a:spLocks noGrp="1"/>
          </p:cNvSpPr>
          <p:nvPr>
            <p:ph type="body" idx="1"/>
          </p:nvPr>
        </p:nvSpPr>
        <p:spPr>
          <a:xfrm>
            <a:off x="261900" y="1362381"/>
            <a:ext cx="8234100" cy="2144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uk" sz="1400" b="1">
                <a:solidFill>
                  <a:schemeClr val="dk1"/>
                </a:solidFill>
                <a:latin typeface="Montserrat"/>
                <a:ea typeface="Montserrat"/>
                <a:cs typeface="Montserrat"/>
                <a:sym typeface="Montserrat"/>
              </a:rPr>
              <a:t>ДЕ МОЖНА?</a:t>
            </a:r>
            <a:endParaRPr sz="1400" b="1">
              <a:solidFill>
                <a:schemeClr val="dk1"/>
              </a:solidFill>
              <a:latin typeface="Montserrat"/>
              <a:ea typeface="Montserrat"/>
              <a:cs typeface="Montserrat"/>
              <a:sym typeface="Montserrat"/>
            </a:endParaRPr>
          </a:p>
          <a:p>
            <a:pPr marL="316800" lvl="0" indent="-175300" algn="l" rtl="0">
              <a:spcBef>
                <a:spcPts val="600"/>
              </a:spcBef>
              <a:spcAft>
                <a:spcPts val="0"/>
              </a:spcAft>
              <a:buClr>
                <a:srgbClr val="FE9D1D"/>
              </a:buClr>
              <a:buSzPts val="1400"/>
              <a:buFont typeface="Montserrat"/>
              <a:buChar char="●"/>
            </a:pPr>
            <a:r>
              <a:rPr lang="uk" sz="1400">
                <a:solidFill>
                  <a:schemeClr val="dk1"/>
                </a:solidFill>
                <a:latin typeface="Montserrat"/>
                <a:ea typeface="Montserrat"/>
                <a:cs typeface="Montserrat"/>
                <a:sym typeface="Montserrat"/>
              </a:rPr>
              <a:t>через пішохідні мости та підземні тунелі </a:t>
            </a:r>
            <a:endParaRPr sz="1400">
              <a:solidFill>
                <a:schemeClr val="dk1"/>
              </a:solidFill>
              <a:latin typeface="Montserrat"/>
              <a:ea typeface="Montserrat"/>
              <a:cs typeface="Montserrat"/>
              <a:sym typeface="Montserrat"/>
            </a:endParaRPr>
          </a:p>
          <a:p>
            <a:pPr marL="316800" lvl="0" indent="-175300" algn="l" rtl="0">
              <a:spcBef>
                <a:spcPts val="300"/>
              </a:spcBef>
              <a:spcAft>
                <a:spcPts val="0"/>
              </a:spcAft>
              <a:buClr>
                <a:srgbClr val="FE9D1D"/>
              </a:buClr>
              <a:buSzPts val="1400"/>
              <a:buFont typeface="Montserrat"/>
              <a:buChar char="●"/>
            </a:pPr>
            <a:r>
              <a:rPr lang="uk" sz="1400">
                <a:solidFill>
                  <a:schemeClr val="dk1"/>
                </a:solidFill>
                <a:latin typeface="Montserrat"/>
                <a:ea typeface="Montserrat"/>
                <a:cs typeface="Montserrat"/>
                <a:sym typeface="Montserrat"/>
              </a:rPr>
              <a:t>через спеціально визначені пішохідні переходи та залізничні переїзди</a:t>
            </a:r>
            <a:endParaRPr sz="1400">
              <a:solidFill>
                <a:schemeClr val="dk1"/>
              </a:solidFill>
              <a:latin typeface="Montserrat"/>
              <a:ea typeface="Montserrat"/>
              <a:cs typeface="Montserrat"/>
              <a:sym typeface="Montserrat"/>
            </a:endParaRPr>
          </a:p>
          <a:p>
            <a:pPr marL="0" lvl="0" indent="0" algn="l" rtl="0">
              <a:spcBef>
                <a:spcPts val="1200"/>
              </a:spcBef>
              <a:spcAft>
                <a:spcPts val="0"/>
              </a:spcAft>
              <a:buNone/>
            </a:pPr>
            <a:r>
              <a:rPr lang="uk" sz="1400" b="1">
                <a:solidFill>
                  <a:schemeClr val="dk1"/>
                </a:solidFill>
                <a:latin typeface="Montserrat"/>
                <a:ea typeface="Montserrat"/>
                <a:cs typeface="Montserrat"/>
                <a:sym typeface="Montserrat"/>
              </a:rPr>
              <a:t>ЯК ПРАВИЛЬНО?</a:t>
            </a:r>
            <a:endParaRPr sz="1400" b="1">
              <a:solidFill>
                <a:schemeClr val="dk1"/>
              </a:solidFill>
              <a:latin typeface="Montserrat"/>
              <a:ea typeface="Montserrat"/>
              <a:cs typeface="Montserrat"/>
              <a:sym typeface="Montserrat"/>
            </a:endParaRPr>
          </a:p>
          <a:p>
            <a:pPr marL="0" lvl="0" indent="0" algn="l" rtl="0">
              <a:spcBef>
                <a:spcPts val="600"/>
              </a:spcBef>
              <a:spcAft>
                <a:spcPts val="600"/>
              </a:spcAft>
              <a:buNone/>
            </a:pPr>
            <a:r>
              <a:rPr lang="uk" sz="1400">
                <a:solidFill>
                  <a:schemeClr val="dk1"/>
                </a:solidFill>
                <a:latin typeface="Montserrat"/>
                <a:ea typeface="Montserrat"/>
                <a:cs typeface="Montserrat"/>
                <a:sym typeface="Montserrat"/>
              </a:rPr>
              <a:t>На переході або переїзді подивись по сторонам та переконайся у відсутності поїзда, що мчить за графіком та подає тобі сигнал – ОБЕРЕЖНО!</a:t>
            </a:r>
            <a:br>
              <a:rPr lang="uk" sz="1400">
                <a:solidFill>
                  <a:schemeClr val="dk1"/>
                </a:solidFill>
                <a:latin typeface="Montserrat"/>
                <a:ea typeface="Montserrat"/>
                <a:cs typeface="Montserrat"/>
                <a:sym typeface="Montserrat"/>
              </a:rPr>
            </a:br>
            <a:endParaRPr sz="1400">
              <a:solidFill>
                <a:schemeClr val="dk1"/>
              </a:solidFill>
              <a:latin typeface="Montserrat"/>
              <a:ea typeface="Montserrat"/>
              <a:cs typeface="Montserrat"/>
              <a:sym typeface="Montserrat"/>
            </a:endParaRPr>
          </a:p>
        </p:txBody>
      </p:sp>
      <p:sp>
        <p:nvSpPr>
          <p:cNvPr id="84" name="Google Shape;84;p16"/>
          <p:cNvSpPr txBox="1"/>
          <p:nvPr/>
        </p:nvSpPr>
        <p:spPr>
          <a:xfrm>
            <a:off x="6163879" y="4467091"/>
            <a:ext cx="27516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1800" b="1">
                <a:solidFill>
                  <a:srgbClr val="FE9D1D"/>
                </a:solidFill>
                <a:latin typeface="Montserrat"/>
                <a:ea typeface="Montserrat"/>
                <a:cs typeface="Montserrat"/>
                <a:sym typeface="Montserrat"/>
              </a:rPr>
              <a:t>#ЗАЛІЗНІ_ПРАВИЛА</a:t>
            </a:r>
            <a:endParaRPr sz="1800" b="1">
              <a:solidFill>
                <a:srgbClr val="FE9D1D"/>
              </a:solidFill>
              <a:latin typeface="Montserrat"/>
              <a:ea typeface="Montserrat"/>
              <a:cs typeface="Montserrat"/>
              <a:sym typeface="Montserrat"/>
            </a:endParaRPr>
          </a:p>
        </p:txBody>
      </p:sp>
      <p:sp>
        <p:nvSpPr>
          <p:cNvPr id="85" name="Google Shape;85;p16"/>
          <p:cNvSpPr txBox="1"/>
          <p:nvPr/>
        </p:nvSpPr>
        <p:spPr>
          <a:xfrm>
            <a:off x="261903" y="3505397"/>
            <a:ext cx="5722500" cy="136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uk">
                <a:solidFill>
                  <a:schemeClr val="dk1"/>
                </a:solidFill>
                <a:latin typeface="Montserrat"/>
                <a:ea typeface="Montserrat"/>
                <a:cs typeface="Montserrat"/>
                <a:sym typeface="Montserrat"/>
              </a:rPr>
              <a:t>Міст або підземний перехід — це не просто для краси, це сигнал: рух поїздів тут інтенсивний. Переходити колії тут смертельно небезпечно.</a:t>
            </a:r>
            <a:endParaRPr>
              <a:solidFill>
                <a:schemeClr val="dk1"/>
              </a:solidFill>
              <a:latin typeface="Montserrat"/>
              <a:ea typeface="Montserrat"/>
              <a:cs typeface="Montserrat"/>
              <a:sym typeface="Montserrat"/>
            </a:endParaRPr>
          </a:p>
        </p:txBody>
      </p:sp>
      <p:pic>
        <p:nvPicPr>
          <p:cNvPr id="86" name="Google Shape;86;p16"/>
          <p:cNvPicPr preferRelativeResize="0"/>
          <p:nvPr/>
        </p:nvPicPr>
        <p:blipFill>
          <a:blip r:embed="rId3">
            <a:alphaModFix/>
          </a:blip>
          <a:stretch>
            <a:fillRect/>
          </a:stretch>
        </p:blipFill>
        <p:spPr>
          <a:xfrm>
            <a:off x="7991425" y="360000"/>
            <a:ext cx="792575" cy="285675"/>
          </a:xfrm>
          <a:prstGeom prst="rect">
            <a:avLst/>
          </a:prstGeom>
          <a:noFill/>
          <a:ln>
            <a:noFill/>
          </a:ln>
        </p:spPr>
      </p:pic>
      <p:pic>
        <p:nvPicPr>
          <p:cNvPr id="87" name="Google Shape;87;p16"/>
          <p:cNvPicPr preferRelativeResize="0"/>
          <p:nvPr/>
        </p:nvPicPr>
        <p:blipFill>
          <a:blip r:embed="rId4">
            <a:alphaModFix/>
          </a:blip>
          <a:stretch>
            <a:fillRect/>
          </a:stretch>
        </p:blipFill>
        <p:spPr>
          <a:xfrm>
            <a:off x="7991414" y="359914"/>
            <a:ext cx="792575" cy="285826"/>
          </a:xfrm>
          <a:prstGeom prst="rect">
            <a:avLst/>
          </a:prstGeom>
          <a:noFill/>
          <a:ln>
            <a:noFill/>
          </a:ln>
        </p:spPr>
      </p:pic>
      <p:sp>
        <p:nvSpPr>
          <p:cNvPr id="88" name="Google Shape;88;p16"/>
          <p:cNvSpPr/>
          <p:nvPr/>
        </p:nvSpPr>
        <p:spPr>
          <a:xfrm>
            <a:off x="-14000" y="4679201"/>
            <a:ext cx="6082200" cy="71100"/>
          </a:xfrm>
          <a:prstGeom prst="rect">
            <a:avLst/>
          </a:prstGeom>
          <a:solidFill>
            <a:srgbClr val="FE9D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246010" y="182266"/>
            <a:ext cx="5162400" cy="9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b="1">
                <a:solidFill>
                  <a:srgbClr val="141880"/>
                </a:solidFill>
                <a:latin typeface="Montserrat"/>
                <a:ea typeface="Montserrat"/>
                <a:cs typeface="Montserrat"/>
                <a:sym typeface="Montserrat"/>
              </a:rPr>
              <a:t>Не будь в online, коли поруч залізниці колії </a:t>
            </a:r>
            <a:endParaRPr b="1">
              <a:solidFill>
                <a:srgbClr val="141880"/>
              </a:solidFill>
              <a:latin typeface="Montserrat"/>
              <a:ea typeface="Montserrat"/>
              <a:cs typeface="Montserrat"/>
              <a:sym typeface="Montserrat"/>
            </a:endParaRPr>
          </a:p>
        </p:txBody>
      </p:sp>
      <p:sp>
        <p:nvSpPr>
          <p:cNvPr id="94" name="Google Shape;94;p17"/>
          <p:cNvSpPr txBox="1">
            <a:spLocks noGrp="1"/>
          </p:cNvSpPr>
          <p:nvPr>
            <p:ph type="body" idx="1"/>
          </p:nvPr>
        </p:nvSpPr>
        <p:spPr>
          <a:xfrm>
            <a:off x="250525" y="1571856"/>
            <a:ext cx="4928100" cy="2449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solidFill>
                  <a:schemeClr val="dk1"/>
                </a:solidFill>
                <a:latin typeface="Montserrat"/>
                <a:ea typeface="Montserrat"/>
                <a:cs typeface="Montserrat"/>
                <a:sym typeface="Montserrat"/>
              </a:rPr>
              <a:t>Біля колій знімай капішок, навушник, припини розмовляти по телефону або свайпати стрічку соцмереж. </a:t>
            </a:r>
            <a:br>
              <a:rPr lang="uk">
                <a:solidFill>
                  <a:schemeClr val="dk1"/>
                </a:solidFill>
                <a:latin typeface="Montserrat"/>
                <a:ea typeface="Montserrat"/>
                <a:cs typeface="Montserrat"/>
                <a:sym typeface="Montserrat"/>
              </a:rPr>
            </a:br>
            <a:r>
              <a:rPr lang="uk">
                <a:solidFill>
                  <a:schemeClr val="dk1"/>
                </a:solidFill>
                <a:latin typeface="Montserrat"/>
                <a:ea typeface="Montserrat"/>
                <a:cs typeface="Montserrat"/>
                <a:sym typeface="Montserrat"/>
              </a:rPr>
              <a:t/>
            </a:r>
            <a:br>
              <a:rPr lang="uk">
                <a:solidFill>
                  <a:schemeClr val="dk1"/>
                </a:solidFill>
                <a:latin typeface="Montserrat"/>
                <a:ea typeface="Montserrat"/>
                <a:cs typeface="Montserrat"/>
                <a:sym typeface="Montserrat"/>
              </a:rPr>
            </a:br>
            <a:r>
              <a:rPr lang="uk">
                <a:solidFill>
                  <a:schemeClr val="dk1"/>
                </a:solidFill>
                <a:latin typeface="Montserrat"/>
                <a:ea typeface="Montserrat"/>
                <a:cs typeface="Montserrat"/>
                <a:sym typeface="Montserrat"/>
              </a:rPr>
              <a:t>На залізниці важливо не лише дивитись, а й чути — оголошення на станціях і сигнали поїздів.</a:t>
            </a:r>
            <a:endParaRPr>
              <a:solidFill>
                <a:schemeClr val="dk1"/>
              </a:solidFill>
              <a:latin typeface="Montserrat"/>
              <a:ea typeface="Montserrat"/>
              <a:cs typeface="Montserrat"/>
              <a:sym typeface="Montserrat"/>
            </a:endParaRPr>
          </a:p>
        </p:txBody>
      </p:sp>
      <p:pic>
        <p:nvPicPr>
          <p:cNvPr id="95" name="Google Shape;95;p17" title="UZ_01_1080x1080_15sec.mp4">
            <a:hlinkClick r:id="rId3"/>
          </p:cNvPr>
          <p:cNvPicPr preferRelativeResize="0"/>
          <p:nvPr/>
        </p:nvPicPr>
        <p:blipFill>
          <a:blip r:embed="rId4">
            <a:alphaModFix/>
          </a:blip>
          <a:stretch>
            <a:fillRect/>
          </a:stretch>
        </p:blipFill>
        <p:spPr>
          <a:xfrm>
            <a:off x="5418867" y="937124"/>
            <a:ext cx="3363001" cy="3363001"/>
          </a:xfrm>
          <a:prstGeom prst="rect">
            <a:avLst/>
          </a:prstGeom>
          <a:noFill/>
          <a:ln>
            <a:noFill/>
          </a:ln>
        </p:spPr>
      </p:pic>
      <p:pic>
        <p:nvPicPr>
          <p:cNvPr id="96" name="Google Shape;96;p17"/>
          <p:cNvPicPr preferRelativeResize="0"/>
          <p:nvPr/>
        </p:nvPicPr>
        <p:blipFill>
          <a:blip r:embed="rId5">
            <a:alphaModFix/>
          </a:blip>
          <a:stretch>
            <a:fillRect/>
          </a:stretch>
        </p:blipFill>
        <p:spPr>
          <a:xfrm>
            <a:off x="7991425" y="360000"/>
            <a:ext cx="792575" cy="285675"/>
          </a:xfrm>
          <a:prstGeom prst="rect">
            <a:avLst/>
          </a:prstGeom>
          <a:noFill/>
          <a:ln>
            <a:noFill/>
          </a:ln>
        </p:spPr>
      </p:pic>
      <p:sp>
        <p:nvSpPr>
          <p:cNvPr id="97" name="Google Shape;97;p17"/>
          <p:cNvSpPr txBox="1"/>
          <p:nvPr/>
        </p:nvSpPr>
        <p:spPr>
          <a:xfrm>
            <a:off x="6163879" y="4467091"/>
            <a:ext cx="27516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1800" b="1">
                <a:solidFill>
                  <a:srgbClr val="FE9D1D"/>
                </a:solidFill>
                <a:latin typeface="Montserrat"/>
                <a:ea typeface="Montserrat"/>
                <a:cs typeface="Montserrat"/>
                <a:sym typeface="Montserrat"/>
              </a:rPr>
              <a:t>#ЗАЛІЗНІ_ПРАВИЛА</a:t>
            </a:r>
            <a:endParaRPr sz="1800" b="1">
              <a:solidFill>
                <a:srgbClr val="FE9D1D"/>
              </a:solidFill>
              <a:latin typeface="Montserrat"/>
              <a:ea typeface="Montserrat"/>
              <a:cs typeface="Montserrat"/>
              <a:sym typeface="Montserrat"/>
            </a:endParaRPr>
          </a:p>
        </p:txBody>
      </p:sp>
      <p:pic>
        <p:nvPicPr>
          <p:cNvPr id="98" name="Google Shape;98;p17"/>
          <p:cNvPicPr preferRelativeResize="0"/>
          <p:nvPr/>
        </p:nvPicPr>
        <p:blipFill>
          <a:blip r:embed="rId6">
            <a:alphaModFix/>
          </a:blip>
          <a:stretch>
            <a:fillRect/>
          </a:stretch>
        </p:blipFill>
        <p:spPr>
          <a:xfrm>
            <a:off x="7991414" y="359914"/>
            <a:ext cx="792575" cy="285826"/>
          </a:xfrm>
          <a:prstGeom prst="rect">
            <a:avLst/>
          </a:prstGeom>
          <a:noFill/>
          <a:ln>
            <a:noFill/>
          </a:ln>
        </p:spPr>
      </p:pic>
      <p:sp>
        <p:nvSpPr>
          <p:cNvPr id="99" name="Google Shape;99;p17"/>
          <p:cNvSpPr/>
          <p:nvPr/>
        </p:nvSpPr>
        <p:spPr>
          <a:xfrm>
            <a:off x="-14000" y="4679201"/>
            <a:ext cx="6082200" cy="71100"/>
          </a:xfrm>
          <a:prstGeom prst="rect">
            <a:avLst/>
          </a:prstGeom>
          <a:solidFill>
            <a:srgbClr val="FE9D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46000" y="182702"/>
            <a:ext cx="6662400" cy="89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uk" sz="2500" b="1">
                <a:solidFill>
                  <a:srgbClr val="141880"/>
                </a:solidFill>
                <a:latin typeface="Montserrat"/>
                <a:ea typeface="Montserrat"/>
                <a:cs typeface="Montserrat"/>
                <a:sym typeface="Montserrat"/>
              </a:rPr>
              <a:t>Життя – не Subway Surfers. </a:t>
            </a:r>
            <a:br>
              <a:rPr lang="uk" sz="2500" b="1">
                <a:solidFill>
                  <a:srgbClr val="141880"/>
                </a:solidFill>
                <a:latin typeface="Montserrat"/>
                <a:ea typeface="Montserrat"/>
                <a:cs typeface="Montserrat"/>
                <a:sym typeface="Montserrat"/>
              </a:rPr>
            </a:br>
            <a:r>
              <a:rPr lang="uk" sz="2500" b="1">
                <a:solidFill>
                  <a:srgbClr val="141880"/>
                </a:solidFill>
                <a:latin typeface="Montserrat"/>
                <a:ea typeface="Montserrat"/>
                <a:cs typeface="Montserrat"/>
                <a:sym typeface="Montserrat"/>
              </a:rPr>
              <a:t>Поїзд – не фонова декорація</a:t>
            </a:r>
            <a:endParaRPr sz="2500" b="1">
              <a:solidFill>
                <a:srgbClr val="141880"/>
              </a:solidFill>
              <a:latin typeface="Montserrat"/>
              <a:ea typeface="Montserrat"/>
              <a:cs typeface="Montserrat"/>
              <a:sym typeface="Montserrat"/>
            </a:endParaRPr>
          </a:p>
        </p:txBody>
      </p:sp>
      <p:sp>
        <p:nvSpPr>
          <p:cNvPr id="105" name="Google Shape;105;p18"/>
          <p:cNvSpPr txBox="1">
            <a:spLocks noGrp="1"/>
          </p:cNvSpPr>
          <p:nvPr>
            <p:ph type="body" idx="1"/>
          </p:nvPr>
        </p:nvSpPr>
        <p:spPr>
          <a:xfrm>
            <a:off x="268350" y="1186333"/>
            <a:ext cx="5312700" cy="33264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r>
              <a:rPr lang="uk" sz="1100" b="1">
                <a:solidFill>
                  <a:schemeClr val="dk1"/>
                </a:solidFill>
                <a:latin typeface="Montserrat"/>
                <a:ea typeface="Montserrat"/>
                <a:cs typeface="Montserrat"/>
                <a:sym typeface="Montserrat"/>
              </a:rPr>
              <a:t>Лютий крінж на залізниці:</a:t>
            </a:r>
            <a:endParaRPr sz="1100" b="1">
              <a:solidFill>
                <a:schemeClr val="dk1"/>
              </a:solidFill>
              <a:latin typeface="Montserrat"/>
              <a:ea typeface="Montserrat"/>
              <a:cs typeface="Montserrat"/>
              <a:sym typeface="Montserrat"/>
            </a:endParaRPr>
          </a:p>
          <a:p>
            <a:pPr marL="316800" lvl="0" indent="-156250" algn="l" rtl="0">
              <a:lnSpc>
                <a:spcPct val="115000"/>
              </a:lnSpc>
              <a:spcBef>
                <a:spcPts val="400"/>
              </a:spcBef>
              <a:spcAft>
                <a:spcPts val="0"/>
              </a:spcAft>
              <a:buClr>
                <a:schemeClr val="dk1"/>
              </a:buClr>
              <a:buSzPts val="1100"/>
              <a:buAutoNum type="arabicPeriod"/>
            </a:pPr>
            <a:r>
              <a:rPr lang="uk" sz="1100" b="1">
                <a:solidFill>
                  <a:schemeClr val="dk1"/>
                </a:solidFill>
                <a:latin typeface="Montserrat"/>
                <a:ea typeface="Montserrat"/>
                <a:cs typeface="Montserrat"/>
                <a:sym typeface="Montserrat"/>
              </a:rPr>
              <a:t>Ходити по коліях «як по тротуару».</a:t>
            </a:r>
            <a:br>
              <a:rPr lang="uk" sz="1100" b="1">
                <a:solidFill>
                  <a:schemeClr val="dk1"/>
                </a:solidFill>
                <a:latin typeface="Montserrat"/>
                <a:ea typeface="Montserrat"/>
                <a:cs typeface="Montserrat"/>
                <a:sym typeface="Montserrat"/>
              </a:rPr>
            </a:br>
            <a:r>
              <a:rPr lang="uk" sz="1100">
                <a:solidFill>
                  <a:schemeClr val="dk1"/>
                </a:solidFill>
                <a:latin typeface="Montserrat"/>
                <a:ea typeface="Montserrat"/>
                <a:cs typeface="Montserrat"/>
                <a:sym typeface="Montserrat"/>
              </a:rPr>
              <a:t> → </a:t>
            </a:r>
            <a:r>
              <a:rPr lang="uk" sz="1100" i="1">
                <a:solidFill>
                  <a:schemeClr val="dk1"/>
                </a:solidFill>
                <a:latin typeface="Montserrat"/>
                <a:ea typeface="Montserrat"/>
                <a:cs typeface="Montserrat"/>
                <a:sym typeface="Montserrat"/>
              </a:rPr>
              <a:t>Це не пішохідна зона, а територія підвищеного ризику. Поїзд не маневрує, як авто.</a:t>
            </a:r>
            <a:endParaRPr sz="1100" i="1">
              <a:solidFill>
                <a:schemeClr val="dk1"/>
              </a:solidFill>
              <a:latin typeface="Montserrat"/>
              <a:ea typeface="Montserrat"/>
              <a:cs typeface="Montserrat"/>
              <a:sym typeface="Montserrat"/>
            </a:endParaRPr>
          </a:p>
          <a:p>
            <a:pPr marL="316800" lvl="0" indent="-156250" algn="l" rtl="0">
              <a:lnSpc>
                <a:spcPct val="115000"/>
              </a:lnSpc>
              <a:spcBef>
                <a:spcPts val="400"/>
              </a:spcBef>
              <a:spcAft>
                <a:spcPts val="0"/>
              </a:spcAft>
              <a:buClr>
                <a:schemeClr val="dk1"/>
              </a:buClr>
              <a:buSzPts val="1100"/>
              <a:buAutoNum type="arabicPeriod"/>
            </a:pPr>
            <a:r>
              <a:rPr lang="uk" sz="1100" b="1">
                <a:solidFill>
                  <a:schemeClr val="dk1"/>
                </a:solidFill>
                <a:latin typeface="Montserrat"/>
                <a:ea typeface="Montserrat"/>
                <a:cs typeface="Montserrat"/>
                <a:sym typeface="Montserrat"/>
              </a:rPr>
              <a:t>Перебігати перед поїздом, що вже наближається.</a:t>
            </a:r>
            <a:br>
              <a:rPr lang="uk" sz="1100" b="1">
                <a:solidFill>
                  <a:schemeClr val="dk1"/>
                </a:solidFill>
                <a:latin typeface="Montserrat"/>
                <a:ea typeface="Montserrat"/>
                <a:cs typeface="Montserrat"/>
                <a:sym typeface="Montserrat"/>
              </a:rPr>
            </a:br>
            <a:r>
              <a:rPr lang="uk" sz="1100">
                <a:solidFill>
                  <a:schemeClr val="dk1"/>
                </a:solidFill>
                <a:latin typeface="Montserrat"/>
                <a:ea typeface="Montserrat"/>
                <a:cs typeface="Montserrat"/>
                <a:sym typeface="Montserrat"/>
              </a:rPr>
              <a:t> → </a:t>
            </a:r>
            <a:r>
              <a:rPr lang="uk" sz="1100" i="1">
                <a:solidFill>
                  <a:schemeClr val="dk1"/>
                </a:solidFill>
                <a:latin typeface="Montserrat"/>
                <a:ea typeface="Montserrat"/>
                <a:cs typeface="Montserrat"/>
                <a:sym typeface="Montserrat"/>
              </a:rPr>
              <a:t>Якщо до нього менше ніж 400 метрів — він вже не встигне зупинитись. Це ≈ 10–12 секунд. Не встигнеш і ти.</a:t>
            </a:r>
            <a:endParaRPr sz="1100" i="1">
              <a:solidFill>
                <a:schemeClr val="dk1"/>
              </a:solidFill>
              <a:latin typeface="Montserrat"/>
              <a:ea typeface="Montserrat"/>
              <a:cs typeface="Montserrat"/>
              <a:sym typeface="Montserrat"/>
            </a:endParaRPr>
          </a:p>
          <a:p>
            <a:pPr marL="316800" lvl="0" indent="-156250" algn="l" rtl="0">
              <a:lnSpc>
                <a:spcPct val="115000"/>
              </a:lnSpc>
              <a:spcBef>
                <a:spcPts val="400"/>
              </a:spcBef>
              <a:spcAft>
                <a:spcPts val="0"/>
              </a:spcAft>
              <a:buClr>
                <a:schemeClr val="dk1"/>
              </a:buClr>
              <a:buSzPts val="1100"/>
              <a:buAutoNum type="arabicPeriod"/>
            </a:pPr>
            <a:r>
              <a:rPr lang="uk" sz="1100" b="1">
                <a:solidFill>
                  <a:schemeClr val="dk1"/>
                </a:solidFill>
                <a:latin typeface="Montserrat"/>
                <a:ea typeface="Montserrat"/>
                <a:cs typeface="Montserrat"/>
                <a:sym typeface="Montserrat"/>
              </a:rPr>
              <a:t>Переходити колії перед або одразу позаду поїзда, що стоїть.</a:t>
            </a:r>
            <a:br>
              <a:rPr lang="uk" sz="1100" b="1">
                <a:solidFill>
                  <a:schemeClr val="dk1"/>
                </a:solidFill>
                <a:latin typeface="Montserrat"/>
                <a:ea typeface="Montserrat"/>
                <a:cs typeface="Montserrat"/>
                <a:sym typeface="Montserrat"/>
              </a:rPr>
            </a:br>
            <a:r>
              <a:rPr lang="uk" sz="1100">
                <a:solidFill>
                  <a:schemeClr val="dk1"/>
                </a:solidFill>
                <a:latin typeface="Montserrat"/>
                <a:ea typeface="Montserrat"/>
                <a:cs typeface="Montserrat"/>
                <a:sym typeface="Montserrat"/>
              </a:rPr>
              <a:t> → </a:t>
            </a:r>
            <a:r>
              <a:rPr lang="uk" sz="1100" i="1">
                <a:solidFill>
                  <a:schemeClr val="dk1"/>
                </a:solidFill>
                <a:latin typeface="Montserrat"/>
                <a:ea typeface="Montserrat"/>
                <a:cs typeface="Montserrat"/>
                <a:sym typeface="Montserrat"/>
              </a:rPr>
              <a:t>Поїзд може рушити в будь-яку мить. А ще — за ним може їхати інший, ти його просто не бачиш.</a:t>
            </a:r>
            <a:endParaRPr sz="1100" i="1">
              <a:solidFill>
                <a:schemeClr val="dk1"/>
              </a:solidFill>
              <a:latin typeface="Montserrat"/>
              <a:ea typeface="Montserrat"/>
              <a:cs typeface="Montserrat"/>
              <a:sym typeface="Montserrat"/>
            </a:endParaRPr>
          </a:p>
          <a:p>
            <a:pPr marL="316800" lvl="0" indent="-156250" algn="l" rtl="0">
              <a:lnSpc>
                <a:spcPct val="115000"/>
              </a:lnSpc>
              <a:spcBef>
                <a:spcPts val="400"/>
              </a:spcBef>
              <a:spcAft>
                <a:spcPts val="0"/>
              </a:spcAft>
              <a:buClr>
                <a:schemeClr val="dk1"/>
              </a:buClr>
              <a:buSzPts val="1100"/>
              <a:buAutoNum type="arabicPeriod"/>
            </a:pPr>
            <a:r>
              <a:rPr lang="uk" sz="1100" b="1">
                <a:solidFill>
                  <a:schemeClr val="dk1"/>
                </a:solidFill>
                <a:latin typeface="Montserrat"/>
                <a:ea typeface="Montserrat"/>
                <a:cs typeface="Montserrat"/>
                <a:sym typeface="Montserrat"/>
              </a:rPr>
              <a:t>Пролазити під вагонами або лізти через автозчепки.</a:t>
            </a:r>
            <a:br>
              <a:rPr lang="uk" sz="1100" b="1">
                <a:solidFill>
                  <a:schemeClr val="dk1"/>
                </a:solidFill>
                <a:latin typeface="Montserrat"/>
                <a:ea typeface="Montserrat"/>
                <a:cs typeface="Montserrat"/>
                <a:sym typeface="Montserrat"/>
              </a:rPr>
            </a:br>
            <a:r>
              <a:rPr lang="uk" sz="1100">
                <a:solidFill>
                  <a:schemeClr val="dk1"/>
                </a:solidFill>
                <a:latin typeface="Montserrat"/>
                <a:ea typeface="Montserrat"/>
                <a:cs typeface="Montserrat"/>
                <a:sym typeface="Montserrat"/>
              </a:rPr>
              <a:t> → </a:t>
            </a:r>
            <a:r>
              <a:rPr lang="uk" sz="1100" i="1">
                <a:solidFill>
                  <a:schemeClr val="dk1"/>
                </a:solidFill>
                <a:latin typeface="Montserrat"/>
                <a:ea typeface="Montserrat"/>
                <a:cs typeface="Montserrat"/>
                <a:sym typeface="Montserrat"/>
              </a:rPr>
              <a:t>Це взагалі топ-3 крінжу. Один рух — і тебе затисне між вагонами.</a:t>
            </a:r>
            <a:endParaRPr sz="1100" i="1">
              <a:solidFill>
                <a:schemeClr val="dk1"/>
              </a:solidFill>
              <a:latin typeface="Montserrat"/>
              <a:ea typeface="Montserrat"/>
              <a:cs typeface="Montserrat"/>
              <a:sym typeface="Montserrat"/>
            </a:endParaRPr>
          </a:p>
          <a:p>
            <a:pPr marL="316800" lvl="0" indent="-156250" algn="l" rtl="0">
              <a:lnSpc>
                <a:spcPct val="115000"/>
              </a:lnSpc>
              <a:spcBef>
                <a:spcPts val="400"/>
              </a:spcBef>
              <a:spcAft>
                <a:spcPts val="0"/>
              </a:spcAft>
              <a:buClr>
                <a:schemeClr val="dk1"/>
              </a:buClr>
              <a:buSzPts val="1100"/>
              <a:buAutoNum type="arabicPeriod"/>
            </a:pPr>
            <a:r>
              <a:rPr lang="uk" sz="1100" b="1">
                <a:solidFill>
                  <a:schemeClr val="dk1"/>
                </a:solidFill>
                <a:latin typeface="Montserrat"/>
                <a:ea typeface="Montserrat"/>
                <a:cs typeface="Montserrat"/>
                <a:sym typeface="Montserrat"/>
              </a:rPr>
              <a:t>Ігнорити підземні переходи й перелазити через колії.</a:t>
            </a:r>
            <a:br>
              <a:rPr lang="uk" sz="1100" b="1">
                <a:solidFill>
                  <a:schemeClr val="dk1"/>
                </a:solidFill>
                <a:latin typeface="Montserrat"/>
                <a:ea typeface="Montserrat"/>
                <a:cs typeface="Montserrat"/>
                <a:sym typeface="Montserrat"/>
              </a:rPr>
            </a:br>
            <a:r>
              <a:rPr lang="uk" sz="1100">
                <a:solidFill>
                  <a:schemeClr val="dk1"/>
                </a:solidFill>
                <a:latin typeface="Montserrat"/>
                <a:ea typeface="Montserrat"/>
                <a:cs typeface="Montserrat"/>
                <a:sym typeface="Montserrat"/>
              </a:rPr>
              <a:t> → </a:t>
            </a:r>
            <a:r>
              <a:rPr lang="uk" sz="1100" i="1">
                <a:solidFill>
                  <a:schemeClr val="dk1"/>
                </a:solidFill>
                <a:latin typeface="Montserrat"/>
                <a:ea typeface="Montserrat"/>
                <a:cs typeface="Montserrat"/>
                <a:sym typeface="Montserrat"/>
              </a:rPr>
              <a:t>Бо «ближче». Але точно не безпечніше.</a:t>
            </a:r>
            <a:endParaRPr sz="1100" i="1">
              <a:solidFill>
                <a:schemeClr val="dk1"/>
              </a:solidFill>
              <a:latin typeface="Montserrat"/>
              <a:ea typeface="Montserrat"/>
              <a:cs typeface="Montserrat"/>
              <a:sym typeface="Montserrat"/>
            </a:endParaRPr>
          </a:p>
          <a:p>
            <a:pPr marL="457200" lvl="0" indent="0" algn="l" rtl="0">
              <a:lnSpc>
                <a:spcPct val="115000"/>
              </a:lnSpc>
              <a:spcBef>
                <a:spcPts val="400"/>
              </a:spcBef>
              <a:spcAft>
                <a:spcPts val="0"/>
              </a:spcAft>
              <a:buNone/>
            </a:pPr>
            <a:endParaRPr sz="1100" b="1">
              <a:solidFill>
                <a:schemeClr val="dk1"/>
              </a:solidFill>
              <a:latin typeface="Montserrat"/>
              <a:ea typeface="Montserrat"/>
              <a:cs typeface="Montserrat"/>
              <a:sym typeface="Montserrat"/>
            </a:endParaRPr>
          </a:p>
          <a:p>
            <a:pPr marL="0" lvl="0" indent="0" algn="l" rtl="0">
              <a:lnSpc>
                <a:spcPct val="115000"/>
              </a:lnSpc>
              <a:spcBef>
                <a:spcPts val="400"/>
              </a:spcBef>
              <a:spcAft>
                <a:spcPts val="400"/>
              </a:spcAft>
              <a:buNone/>
            </a:pPr>
            <a:endParaRPr sz="2800">
              <a:solidFill>
                <a:schemeClr val="dk1"/>
              </a:solidFill>
              <a:latin typeface="Montserrat"/>
              <a:ea typeface="Montserrat"/>
              <a:cs typeface="Montserrat"/>
              <a:sym typeface="Montserrat"/>
            </a:endParaRPr>
          </a:p>
        </p:txBody>
      </p:sp>
      <p:pic>
        <p:nvPicPr>
          <p:cNvPr id="106" name="Google Shape;106;p18"/>
          <p:cNvPicPr preferRelativeResize="0"/>
          <p:nvPr/>
        </p:nvPicPr>
        <p:blipFill>
          <a:blip r:embed="rId3">
            <a:alphaModFix/>
          </a:blip>
          <a:stretch>
            <a:fillRect/>
          </a:stretch>
        </p:blipFill>
        <p:spPr>
          <a:xfrm>
            <a:off x="7271120" y="1620663"/>
            <a:ext cx="1512879" cy="2688633"/>
          </a:xfrm>
          <a:prstGeom prst="rect">
            <a:avLst/>
          </a:prstGeom>
          <a:noFill/>
          <a:ln>
            <a:noFill/>
          </a:ln>
        </p:spPr>
      </p:pic>
      <p:pic>
        <p:nvPicPr>
          <p:cNvPr id="107" name="Google Shape;107;p18"/>
          <p:cNvPicPr preferRelativeResize="0"/>
          <p:nvPr/>
        </p:nvPicPr>
        <p:blipFill>
          <a:blip r:embed="rId4">
            <a:alphaModFix/>
          </a:blip>
          <a:stretch>
            <a:fillRect/>
          </a:stretch>
        </p:blipFill>
        <p:spPr>
          <a:xfrm>
            <a:off x="5654789" y="1620663"/>
            <a:ext cx="1512883" cy="2689513"/>
          </a:xfrm>
          <a:prstGeom prst="rect">
            <a:avLst/>
          </a:prstGeom>
          <a:noFill/>
          <a:ln>
            <a:noFill/>
          </a:ln>
        </p:spPr>
      </p:pic>
      <p:pic>
        <p:nvPicPr>
          <p:cNvPr id="108" name="Google Shape;108;p18"/>
          <p:cNvPicPr preferRelativeResize="0"/>
          <p:nvPr/>
        </p:nvPicPr>
        <p:blipFill>
          <a:blip r:embed="rId5">
            <a:alphaModFix/>
          </a:blip>
          <a:stretch>
            <a:fillRect/>
          </a:stretch>
        </p:blipFill>
        <p:spPr>
          <a:xfrm>
            <a:off x="7991425" y="360000"/>
            <a:ext cx="792575" cy="285675"/>
          </a:xfrm>
          <a:prstGeom prst="rect">
            <a:avLst/>
          </a:prstGeom>
          <a:noFill/>
          <a:ln>
            <a:noFill/>
          </a:ln>
        </p:spPr>
      </p:pic>
      <p:sp>
        <p:nvSpPr>
          <p:cNvPr id="109" name="Google Shape;109;p18"/>
          <p:cNvSpPr txBox="1"/>
          <p:nvPr/>
        </p:nvSpPr>
        <p:spPr>
          <a:xfrm>
            <a:off x="6163879" y="4469549"/>
            <a:ext cx="27516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1800" b="1">
                <a:solidFill>
                  <a:srgbClr val="FE9D1D"/>
                </a:solidFill>
                <a:latin typeface="Montserrat"/>
                <a:ea typeface="Montserrat"/>
                <a:cs typeface="Montserrat"/>
                <a:sym typeface="Montserrat"/>
              </a:rPr>
              <a:t>#ЗАЛІЗНІ_ПРАВИЛА</a:t>
            </a:r>
            <a:endParaRPr sz="1800" b="1">
              <a:solidFill>
                <a:srgbClr val="FE9D1D"/>
              </a:solidFill>
              <a:latin typeface="Montserrat"/>
              <a:ea typeface="Montserrat"/>
              <a:cs typeface="Montserrat"/>
              <a:sym typeface="Montserrat"/>
            </a:endParaRPr>
          </a:p>
        </p:txBody>
      </p:sp>
      <p:pic>
        <p:nvPicPr>
          <p:cNvPr id="110" name="Google Shape;110;p18"/>
          <p:cNvPicPr preferRelativeResize="0"/>
          <p:nvPr/>
        </p:nvPicPr>
        <p:blipFill>
          <a:blip r:embed="rId6">
            <a:alphaModFix/>
          </a:blip>
          <a:stretch>
            <a:fillRect/>
          </a:stretch>
        </p:blipFill>
        <p:spPr>
          <a:xfrm>
            <a:off x="7991414" y="359914"/>
            <a:ext cx="792575" cy="285826"/>
          </a:xfrm>
          <a:prstGeom prst="rect">
            <a:avLst/>
          </a:prstGeom>
          <a:noFill/>
          <a:ln>
            <a:noFill/>
          </a:ln>
        </p:spPr>
      </p:pic>
      <p:sp>
        <p:nvSpPr>
          <p:cNvPr id="111" name="Google Shape;111;p18"/>
          <p:cNvSpPr/>
          <p:nvPr/>
        </p:nvSpPr>
        <p:spPr>
          <a:xfrm>
            <a:off x="-14000" y="4679201"/>
            <a:ext cx="6082200" cy="71100"/>
          </a:xfrm>
          <a:prstGeom prst="rect">
            <a:avLst/>
          </a:prstGeom>
          <a:solidFill>
            <a:srgbClr val="FE9D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254700" y="182075"/>
            <a:ext cx="7365300" cy="86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uk" sz="2520" b="1">
                <a:solidFill>
                  <a:srgbClr val="141880"/>
                </a:solidFill>
                <a:latin typeface="Montserrat"/>
                <a:ea typeface="Montserrat"/>
                <a:cs typeface="Montserrat"/>
                <a:sym typeface="Montserrat"/>
              </a:rPr>
              <a:t>5 зірок безпеки на залізничному пероні: як правильно чекати на свій поїзд</a:t>
            </a:r>
            <a:endParaRPr sz="2520" b="1">
              <a:solidFill>
                <a:srgbClr val="141880"/>
              </a:solidFill>
              <a:latin typeface="Montserrat"/>
              <a:ea typeface="Montserrat"/>
              <a:cs typeface="Montserrat"/>
              <a:sym typeface="Montserrat"/>
            </a:endParaRPr>
          </a:p>
        </p:txBody>
      </p:sp>
      <p:sp>
        <p:nvSpPr>
          <p:cNvPr id="117" name="Google Shape;117;p19"/>
          <p:cNvSpPr txBox="1">
            <a:spLocks noGrp="1"/>
          </p:cNvSpPr>
          <p:nvPr>
            <p:ph type="body" idx="1"/>
          </p:nvPr>
        </p:nvSpPr>
        <p:spPr>
          <a:xfrm>
            <a:off x="755425" y="1359015"/>
            <a:ext cx="5376600" cy="29220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uk" sz="1100" b="1">
                <a:solidFill>
                  <a:schemeClr val="dk1"/>
                </a:solidFill>
                <a:latin typeface="Montserrat"/>
                <a:ea typeface="Montserrat"/>
                <a:cs typeface="Montserrat"/>
                <a:sym typeface="Montserrat"/>
              </a:rPr>
              <a:t>Дотримуйтеся безпечної відстані:</a:t>
            </a:r>
            <a:r>
              <a:rPr lang="uk" sz="1100">
                <a:solidFill>
                  <a:schemeClr val="dk1"/>
                </a:solidFill>
                <a:latin typeface="Montserrat"/>
                <a:ea typeface="Montserrat"/>
                <a:cs typeface="Montserrat"/>
                <a:sym typeface="Montserrat"/>
              </a:rPr>
              <a:t> Завжди перебувайте на відстані не менше 0,5 метра від краю платформи. Категорично забороняється бігати та штовхатися на пероні.</a:t>
            </a:r>
            <a:endParaRPr sz="1100">
              <a:solidFill>
                <a:schemeClr val="dk1"/>
              </a:solidFill>
              <a:latin typeface="Montserrat"/>
              <a:ea typeface="Montserrat"/>
              <a:cs typeface="Montserrat"/>
              <a:sym typeface="Montserrat"/>
            </a:endParaRPr>
          </a:p>
          <a:p>
            <a:pPr marL="0" lvl="0" indent="0" algn="l" rtl="0">
              <a:spcBef>
                <a:spcPts val="600"/>
              </a:spcBef>
              <a:spcAft>
                <a:spcPts val="0"/>
              </a:spcAft>
              <a:buClr>
                <a:schemeClr val="dk1"/>
              </a:buClr>
              <a:buSzPts val="1100"/>
              <a:buFont typeface="Arial"/>
              <a:buNone/>
            </a:pPr>
            <a:r>
              <a:rPr lang="uk" sz="1100" b="1">
                <a:solidFill>
                  <a:schemeClr val="dk1"/>
                </a:solidFill>
                <a:latin typeface="Montserrat"/>
                <a:ea typeface="Montserrat"/>
                <a:cs typeface="Montserrat"/>
                <a:sym typeface="Montserrat"/>
              </a:rPr>
              <a:t>Не наближайтеся до рухомого поїзда:</a:t>
            </a:r>
            <a:r>
              <a:rPr lang="uk" sz="1100">
                <a:solidFill>
                  <a:schemeClr val="dk1"/>
                </a:solidFill>
                <a:latin typeface="Montserrat"/>
                <a:ea typeface="Montserrat"/>
                <a:cs typeface="Montserrat"/>
                <a:sym typeface="Montserrat"/>
              </a:rPr>
              <a:t> Не підходьте до поїзда, який рухається повз станцію або тільки прибуває для посадки.</a:t>
            </a:r>
            <a:endParaRPr sz="1100">
              <a:solidFill>
                <a:schemeClr val="dk1"/>
              </a:solidFill>
              <a:latin typeface="Montserrat"/>
              <a:ea typeface="Montserrat"/>
              <a:cs typeface="Montserrat"/>
              <a:sym typeface="Montserrat"/>
            </a:endParaRPr>
          </a:p>
          <a:p>
            <a:pPr marL="0" lvl="0" indent="0" algn="l" rtl="0">
              <a:spcBef>
                <a:spcPts val="600"/>
              </a:spcBef>
              <a:spcAft>
                <a:spcPts val="0"/>
              </a:spcAft>
              <a:buClr>
                <a:schemeClr val="dk1"/>
              </a:buClr>
              <a:buSzPts val="1100"/>
              <a:buFont typeface="Arial"/>
              <a:buNone/>
            </a:pPr>
            <a:r>
              <a:rPr lang="uk" sz="1100" b="1">
                <a:solidFill>
                  <a:schemeClr val="dk1"/>
                </a:solidFill>
                <a:latin typeface="Montserrat"/>
                <a:ea typeface="Montserrat"/>
                <a:cs typeface="Montserrat"/>
                <a:sym typeface="Montserrat"/>
              </a:rPr>
              <a:t>Дочекайтеся повної зупинки для посадки:</a:t>
            </a:r>
            <a:r>
              <a:rPr lang="uk" sz="1100">
                <a:solidFill>
                  <a:schemeClr val="dk1"/>
                </a:solidFill>
                <a:latin typeface="Montserrat"/>
                <a:ea typeface="Montserrat"/>
                <a:cs typeface="Montserrat"/>
                <a:sym typeface="Montserrat"/>
              </a:rPr>
              <a:t> Заходьте до вагонів лише після повної зупинки поїзда. Ні в якому разі не намагайтеся схопитися </a:t>
            </a:r>
            <a:br>
              <a:rPr lang="uk" sz="1100">
                <a:solidFill>
                  <a:schemeClr val="dk1"/>
                </a:solidFill>
                <a:latin typeface="Montserrat"/>
                <a:ea typeface="Montserrat"/>
                <a:cs typeface="Montserrat"/>
                <a:sym typeface="Montserrat"/>
              </a:rPr>
            </a:br>
            <a:r>
              <a:rPr lang="uk" sz="1100">
                <a:solidFill>
                  <a:schemeClr val="dk1"/>
                </a:solidFill>
                <a:latin typeface="Montserrat"/>
                <a:ea typeface="Montserrat"/>
                <a:cs typeface="Montserrat"/>
                <a:sym typeface="Montserrat"/>
              </a:rPr>
              <a:t>за ручки вагонів чи інші елементи рухомого складу. Припиніть посадку після оголошення її завершення.</a:t>
            </a:r>
            <a:endParaRPr sz="1100">
              <a:solidFill>
                <a:schemeClr val="dk1"/>
              </a:solidFill>
              <a:latin typeface="Montserrat"/>
              <a:ea typeface="Montserrat"/>
              <a:cs typeface="Montserrat"/>
              <a:sym typeface="Montserrat"/>
            </a:endParaRPr>
          </a:p>
          <a:p>
            <a:pPr marL="0" lvl="0" indent="0" algn="l" rtl="0">
              <a:spcBef>
                <a:spcPts val="600"/>
              </a:spcBef>
              <a:spcAft>
                <a:spcPts val="0"/>
              </a:spcAft>
              <a:buClr>
                <a:schemeClr val="dk1"/>
              </a:buClr>
              <a:buSzPts val="1100"/>
              <a:buFont typeface="Arial"/>
              <a:buNone/>
            </a:pPr>
            <a:r>
              <a:rPr lang="uk" sz="1100" b="1">
                <a:solidFill>
                  <a:schemeClr val="dk1"/>
                </a:solidFill>
                <a:latin typeface="Montserrat"/>
                <a:ea typeface="Montserrat"/>
                <a:cs typeface="Montserrat"/>
                <a:sym typeface="Montserrat"/>
              </a:rPr>
              <a:t>Уникайте небезпечних дій на платформі:</a:t>
            </a:r>
            <a:r>
              <a:rPr lang="uk" sz="1100">
                <a:solidFill>
                  <a:schemeClr val="dk1"/>
                </a:solidFill>
                <a:latin typeface="Montserrat"/>
                <a:ea typeface="Montserrat"/>
                <a:cs typeface="Montserrat"/>
                <a:sym typeface="Montserrat"/>
              </a:rPr>
              <a:t> Не сідайте на край перону </a:t>
            </a:r>
            <a:br>
              <a:rPr lang="uk" sz="1100">
                <a:solidFill>
                  <a:schemeClr val="dk1"/>
                </a:solidFill>
                <a:latin typeface="Montserrat"/>
                <a:ea typeface="Montserrat"/>
                <a:cs typeface="Montserrat"/>
                <a:sym typeface="Montserrat"/>
              </a:rPr>
            </a:br>
            <a:r>
              <a:rPr lang="uk" sz="1100">
                <a:solidFill>
                  <a:schemeClr val="dk1"/>
                </a:solidFill>
                <a:latin typeface="Montserrat"/>
                <a:ea typeface="Montserrat"/>
                <a:cs typeface="Montserrat"/>
                <a:sym typeface="Montserrat"/>
              </a:rPr>
              <a:t>та не зістрибуйте з нього.</a:t>
            </a:r>
            <a:endParaRPr sz="1100">
              <a:solidFill>
                <a:schemeClr val="dk1"/>
              </a:solidFill>
              <a:latin typeface="Montserrat"/>
              <a:ea typeface="Montserrat"/>
              <a:cs typeface="Montserrat"/>
              <a:sym typeface="Montserrat"/>
            </a:endParaRPr>
          </a:p>
          <a:p>
            <a:pPr marL="0" lvl="0" indent="0" algn="l" rtl="0">
              <a:spcBef>
                <a:spcPts val="600"/>
              </a:spcBef>
              <a:spcAft>
                <a:spcPts val="0"/>
              </a:spcAft>
              <a:buClr>
                <a:schemeClr val="dk1"/>
              </a:buClr>
              <a:buSzPts val="1100"/>
              <a:buFont typeface="Arial"/>
              <a:buNone/>
            </a:pPr>
            <a:r>
              <a:rPr lang="uk" sz="1100" b="1">
                <a:solidFill>
                  <a:schemeClr val="dk1"/>
                </a:solidFill>
                <a:latin typeface="Montserrat"/>
                <a:ea typeface="Montserrat"/>
                <a:cs typeface="Montserrat"/>
                <a:sym typeface="Montserrat"/>
              </a:rPr>
              <a:t>Користуйтеся призначеними для переходу місцями:</a:t>
            </a:r>
            <a:r>
              <a:rPr lang="uk" sz="1100">
                <a:solidFill>
                  <a:schemeClr val="dk1"/>
                </a:solidFill>
                <a:latin typeface="Montserrat"/>
                <a:ea typeface="Montserrat"/>
                <a:cs typeface="Montserrat"/>
                <a:sym typeface="Montserrat"/>
              </a:rPr>
              <a:t> Заходьте на платформу тільки у пристосований спосіб: сходами, спеціальними доріжками або ліфтами.</a:t>
            </a:r>
            <a:endParaRPr sz="1100">
              <a:solidFill>
                <a:schemeClr val="dk1"/>
              </a:solidFill>
              <a:latin typeface="Montserrat"/>
              <a:ea typeface="Montserrat"/>
              <a:cs typeface="Montserrat"/>
              <a:sym typeface="Montserrat"/>
            </a:endParaRPr>
          </a:p>
          <a:p>
            <a:pPr marL="0" lvl="0" indent="0" algn="l" rtl="0">
              <a:spcBef>
                <a:spcPts val="600"/>
              </a:spcBef>
              <a:spcAft>
                <a:spcPts val="600"/>
              </a:spcAft>
              <a:buNone/>
            </a:pPr>
            <a:r>
              <a:rPr lang="uk">
                <a:solidFill>
                  <a:schemeClr val="dk1"/>
                </a:solidFill>
                <a:latin typeface="Montserrat"/>
                <a:ea typeface="Montserrat"/>
                <a:cs typeface="Montserrat"/>
                <a:sym typeface="Montserrat"/>
              </a:rPr>
              <a:t> </a:t>
            </a:r>
            <a:endParaRPr>
              <a:solidFill>
                <a:schemeClr val="dk1"/>
              </a:solidFill>
              <a:latin typeface="Montserrat"/>
              <a:ea typeface="Montserrat"/>
              <a:cs typeface="Montserrat"/>
              <a:sym typeface="Montserrat"/>
            </a:endParaRPr>
          </a:p>
        </p:txBody>
      </p:sp>
      <p:pic>
        <p:nvPicPr>
          <p:cNvPr id="118" name="Google Shape;118;p19"/>
          <p:cNvPicPr preferRelativeResize="0"/>
          <p:nvPr/>
        </p:nvPicPr>
        <p:blipFill>
          <a:blip r:embed="rId3">
            <a:alphaModFix/>
          </a:blip>
          <a:stretch>
            <a:fillRect/>
          </a:stretch>
        </p:blipFill>
        <p:spPr>
          <a:xfrm>
            <a:off x="6734875" y="1234332"/>
            <a:ext cx="2049124" cy="3073651"/>
          </a:xfrm>
          <a:prstGeom prst="rect">
            <a:avLst/>
          </a:prstGeom>
          <a:noFill/>
          <a:ln>
            <a:noFill/>
          </a:ln>
        </p:spPr>
      </p:pic>
      <p:pic>
        <p:nvPicPr>
          <p:cNvPr id="119" name="Google Shape;119;p19"/>
          <p:cNvPicPr preferRelativeResize="0"/>
          <p:nvPr/>
        </p:nvPicPr>
        <p:blipFill>
          <a:blip r:embed="rId4">
            <a:alphaModFix/>
          </a:blip>
          <a:stretch>
            <a:fillRect/>
          </a:stretch>
        </p:blipFill>
        <p:spPr>
          <a:xfrm>
            <a:off x="7991425" y="360000"/>
            <a:ext cx="792575" cy="285675"/>
          </a:xfrm>
          <a:prstGeom prst="rect">
            <a:avLst/>
          </a:prstGeom>
          <a:noFill/>
          <a:ln>
            <a:noFill/>
          </a:ln>
        </p:spPr>
      </p:pic>
      <p:sp>
        <p:nvSpPr>
          <p:cNvPr id="120" name="Google Shape;120;p19"/>
          <p:cNvSpPr txBox="1"/>
          <p:nvPr/>
        </p:nvSpPr>
        <p:spPr>
          <a:xfrm>
            <a:off x="6163879" y="4469549"/>
            <a:ext cx="27516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1800" b="1">
                <a:solidFill>
                  <a:srgbClr val="FE9D1D"/>
                </a:solidFill>
                <a:latin typeface="Montserrat"/>
                <a:ea typeface="Montserrat"/>
                <a:cs typeface="Montserrat"/>
                <a:sym typeface="Montserrat"/>
              </a:rPr>
              <a:t>#ЗАЛІЗНІ_ПРАВИЛА</a:t>
            </a:r>
            <a:endParaRPr sz="1800" b="1">
              <a:solidFill>
                <a:srgbClr val="FE9D1D"/>
              </a:solidFill>
              <a:latin typeface="Montserrat"/>
              <a:ea typeface="Montserrat"/>
              <a:cs typeface="Montserrat"/>
              <a:sym typeface="Montserrat"/>
            </a:endParaRPr>
          </a:p>
        </p:txBody>
      </p:sp>
      <p:pic>
        <p:nvPicPr>
          <p:cNvPr id="121" name="Google Shape;121;p19"/>
          <p:cNvPicPr preferRelativeResize="0"/>
          <p:nvPr/>
        </p:nvPicPr>
        <p:blipFill>
          <a:blip r:embed="rId5">
            <a:alphaModFix/>
          </a:blip>
          <a:stretch>
            <a:fillRect/>
          </a:stretch>
        </p:blipFill>
        <p:spPr>
          <a:xfrm>
            <a:off x="360000" y="1403760"/>
            <a:ext cx="240200" cy="230324"/>
          </a:xfrm>
          <a:prstGeom prst="rect">
            <a:avLst/>
          </a:prstGeom>
          <a:noFill/>
          <a:ln>
            <a:noFill/>
          </a:ln>
        </p:spPr>
      </p:pic>
      <p:pic>
        <p:nvPicPr>
          <p:cNvPr id="122" name="Google Shape;122;p19"/>
          <p:cNvPicPr preferRelativeResize="0"/>
          <p:nvPr/>
        </p:nvPicPr>
        <p:blipFill>
          <a:blip r:embed="rId5">
            <a:alphaModFix/>
          </a:blip>
          <a:stretch>
            <a:fillRect/>
          </a:stretch>
        </p:blipFill>
        <p:spPr>
          <a:xfrm>
            <a:off x="360000" y="2057126"/>
            <a:ext cx="240200" cy="230324"/>
          </a:xfrm>
          <a:prstGeom prst="rect">
            <a:avLst/>
          </a:prstGeom>
          <a:noFill/>
          <a:ln>
            <a:noFill/>
          </a:ln>
        </p:spPr>
      </p:pic>
      <p:pic>
        <p:nvPicPr>
          <p:cNvPr id="123" name="Google Shape;123;p19"/>
          <p:cNvPicPr preferRelativeResize="0"/>
          <p:nvPr/>
        </p:nvPicPr>
        <p:blipFill>
          <a:blip r:embed="rId5">
            <a:alphaModFix/>
          </a:blip>
          <a:stretch>
            <a:fillRect/>
          </a:stretch>
        </p:blipFill>
        <p:spPr>
          <a:xfrm>
            <a:off x="360000" y="2497951"/>
            <a:ext cx="240200" cy="230324"/>
          </a:xfrm>
          <a:prstGeom prst="rect">
            <a:avLst/>
          </a:prstGeom>
          <a:noFill/>
          <a:ln>
            <a:noFill/>
          </a:ln>
        </p:spPr>
      </p:pic>
      <p:pic>
        <p:nvPicPr>
          <p:cNvPr id="124" name="Google Shape;124;p19"/>
          <p:cNvPicPr preferRelativeResize="0"/>
          <p:nvPr/>
        </p:nvPicPr>
        <p:blipFill>
          <a:blip r:embed="rId5">
            <a:alphaModFix/>
          </a:blip>
          <a:stretch>
            <a:fillRect/>
          </a:stretch>
        </p:blipFill>
        <p:spPr>
          <a:xfrm>
            <a:off x="360000" y="3363876"/>
            <a:ext cx="240200" cy="230324"/>
          </a:xfrm>
          <a:prstGeom prst="rect">
            <a:avLst/>
          </a:prstGeom>
          <a:noFill/>
          <a:ln>
            <a:noFill/>
          </a:ln>
        </p:spPr>
      </p:pic>
      <p:pic>
        <p:nvPicPr>
          <p:cNvPr id="125" name="Google Shape;125;p19"/>
          <p:cNvPicPr preferRelativeResize="0"/>
          <p:nvPr/>
        </p:nvPicPr>
        <p:blipFill>
          <a:blip r:embed="rId5">
            <a:alphaModFix/>
          </a:blip>
          <a:stretch>
            <a:fillRect/>
          </a:stretch>
        </p:blipFill>
        <p:spPr>
          <a:xfrm>
            <a:off x="360000" y="3820451"/>
            <a:ext cx="240200" cy="230324"/>
          </a:xfrm>
          <a:prstGeom prst="rect">
            <a:avLst/>
          </a:prstGeom>
          <a:noFill/>
          <a:ln>
            <a:noFill/>
          </a:ln>
        </p:spPr>
      </p:pic>
      <p:pic>
        <p:nvPicPr>
          <p:cNvPr id="126" name="Google Shape;126;p19"/>
          <p:cNvPicPr preferRelativeResize="0"/>
          <p:nvPr/>
        </p:nvPicPr>
        <p:blipFill>
          <a:blip r:embed="rId6">
            <a:alphaModFix/>
          </a:blip>
          <a:stretch>
            <a:fillRect/>
          </a:stretch>
        </p:blipFill>
        <p:spPr>
          <a:xfrm>
            <a:off x="7991414" y="359914"/>
            <a:ext cx="792575" cy="285826"/>
          </a:xfrm>
          <a:prstGeom prst="rect">
            <a:avLst/>
          </a:prstGeom>
          <a:noFill/>
          <a:ln>
            <a:noFill/>
          </a:ln>
        </p:spPr>
      </p:pic>
      <p:sp>
        <p:nvSpPr>
          <p:cNvPr id="127" name="Google Shape;127;p19"/>
          <p:cNvSpPr/>
          <p:nvPr/>
        </p:nvSpPr>
        <p:spPr>
          <a:xfrm>
            <a:off x="-14000" y="4679201"/>
            <a:ext cx="6082200" cy="71100"/>
          </a:xfrm>
          <a:prstGeom prst="rect">
            <a:avLst/>
          </a:prstGeom>
          <a:solidFill>
            <a:srgbClr val="FE9D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43606" y="182550"/>
            <a:ext cx="6476100" cy="110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b="1">
                <a:solidFill>
                  <a:srgbClr val="141880"/>
                </a:solidFill>
                <a:latin typeface="Montserrat"/>
                <a:ea typeface="Montserrat"/>
                <a:cs typeface="Montserrat"/>
                <a:sym typeface="Montserrat"/>
              </a:rPr>
              <a:t>Про небезпечні «забави» </a:t>
            </a:r>
            <a:br>
              <a:rPr lang="uk" b="1">
                <a:solidFill>
                  <a:srgbClr val="141880"/>
                </a:solidFill>
                <a:latin typeface="Montserrat"/>
                <a:ea typeface="Montserrat"/>
                <a:cs typeface="Montserrat"/>
                <a:sym typeface="Montserrat"/>
              </a:rPr>
            </a:br>
            <a:r>
              <a:rPr lang="uk" b="1">
                <a:solidFill>
                  <a:srgbClr val="141880"/>
                </a:solidFill>
                <a:latin typeface="Montserrat"/>
                <a:ea typeface="Montserrat"/>
                <a:cs typeface="Montserrat"/>
                <a:sym typeface="Montserrat"/>
              </a:rPr>
              <a:t>на залізниці – зачепінг </a:t>
            </a:r>
            <a:endParaRPr b="1">
              <a:solidFill>
                <a:srgbClr val="141880"/>
              </a:solidFill>
              <a:latin typeface="Montserrat"/>
              <a:ea typeface="Montserrat"/>
              <a:cs typeface="Montserrat"/>
              <a:sym typeface="Montserrat"/>
            </a:endParaRPr>
          </a:p>
        </p:txBody>
      </p:sp>
      <p:sp>
        <p:nvSpPr>
          <p:cNvPr id="133" name="Google Shape;133;p20"/>
          <p:cNvSpPr txBox="1">
            <a:spLocks noGrp="1"/>
          </p:cNvSpPr>
          <p:nvPr>
            <p:ph type="body" idx="1"/>
          </p:nvPr>
        </p:nvSpPr>
        <p:spPr>
          <a:xfrm>
            <a:off x="265797" y="1503300"/>
            <a:ext cx="8520600" cy="2752200"/>
          </a:xfrm>
          <a:prstGeom prst="rect">
            <a:avLst/>
          </a:prstGeom>
        </p:spPr>
        <p:txBody>
          <a:bodyPr spcFirstLastPara="1" wrap="square" lIns="91425" tIns="91425" rIns="91425" bIns="91425" anchor="t" anchorCtr="0">
            <a:normAutofit/>
          </a:bodyPr>
          <a:lstStyle/>
          <a:p>
            <a:pPr marL="0" lvl="0" indent="0" algn="l" rtl="0">
              <a:spcBef>
                <a:spcPts val="600"/>
              </a:spcBef>
              <a:spcAft>
                <a:spcPts val="0"/>
              </a:spcAft>
              <a:buNone/>
            </a:pPr>
            <a:r>
              <a:rPr lang="uk">
                <a:solidFill>
                  <a:schemeClr val="dk1"/>
                </a:solidFill>
                <a:latin typeface="Montserrat"/>
                <a:ea typeface="Montserrat"/>
                <a:cs typeface="Montserrat"/>
                <a:sym typeface="Montserrat"/>
              </a:rPr>
              <a:t>Тільки всередині пасажирського вагону проїзд є безпечним </a:t>
            </a:r>
            <a:br>
              <a:rPr lang="uk">
                <a:solidFill>
                  <a:schemeClr val="dk1"/>
                </a:solidFill>
                <a:latin typeface="Montserrat"/>
                <a:ea typeface="Montserrat"/>
                <a:cs typeface="Montserrat"/>
                <a:sym typeface="Montserrat"/>
              </a:rPr>
            </a:br>
            <a:r>
              <a:rPr lang="uk">
                <a:solidFill>
                  <a:schemeClr val="dk1"/>
                </a:solidFill>
                <a:latin typeface="Montserrat"/>
                <a:ea typeface="Montserrat"/>
                <a:cs typeface="Montserrat"/>
                <a:sym typeface="Montserrat"/>
              </a:rPr>
              <a:t>і допустимим.</a:t>
            </a:r>
            <a:endParaRPr>
              <a:solidFill>
                <a:schemeClr val="dk1"/>
              </a:solidFill>
              <a:latin typeface="Montserrat"/>
              <a:ea typeface="Montserrat"/>
              <a:cs typeface="Montserrat"/>
              <a:sym typeface="Montserrat"/>
            </a:endParaRPr>
          </a:p>
          <a:p>
            <a:pPr marL="0" lvl="0" indent="0" algn="l" rtl="0">
              <a:spcBef>
                <a:spcPts val="600"/>
              </a:spcBef>
              <a:spcAft>
                <a:spcPts val="600"/>
              </a:spcAft>
              <a:buNone/>
            </a:pPr>
            <a:r>
              <a:rPr lang="uk">
                <a:solidFill>
                  <a:schemeClr val="dk1"/>
                </a:solidFill>
                <a:latin typeface="Montserrat"/>
                <a:ea typeface="Montserrat"/>
                <a:cs typeface="Montserrat"/>
                <a:sym typeface="Montserrat"/>
              </a:rPr>
              <a:t>Будь-які інші способи проїзду (зовні вагонів, у вантажних вагонах, між вагонами) – дуже небезпечні.</a:t>
            </a:r>
            <a:br>
              <a:rPr lang="uk">
                <a:solidFill>
                  <a:schemeClr val="dk1"/>
                </a:solidFill>
                <a:latin typeface="Montserrat"/>
                <a:ea typeface="Montserrat"/>
                <a:cs typeface="Montserrat"/>
                <a:sym typeface="Montserrat"/>
              </a:rPr>
            </a:br>
            <a:r>
              <a:rPr lang="uk">
                <a:solidFill>
                  <a:schemeClr val="dk1"/>
                </a:solidFill>
                <a:latin typeface="Montserrat"/>
                <a:ea typeface="Montserrat"/>
                <a:cs typeface="Montserrat"/>
                <a:sym typeface="Montserrat"/>
              </a:rPr>
              <a:t/>
            </a:r>
            <a:br>
              <a:rPr lang="uk">
                <a:solidFill>
                  <a:schemeClr val="dk1"/>
                </a:solidFill>
                <a:latin typeface="Montserrat"/>
                <a:ea typeface="Montserrat"/>
                <a:cs typeface="Montserrat"/>
                <a:sym typeface="Montserrat"/>
              </a:rPr>
            </a:br>
            <a:r>
              <a:rPr lang="uk">
                <a:solidFill>
                  <a:schemeClr val="dk1"/>
                </a:solidFill>
                <a:latin typeface="Montserrat"/>
                <a:ea typeface="Montserrat"/>
                <a:cs typeface="Montserrat"/>
                <a:sym typeface="Montserrat"/>
              </a:rPr>
              <a:t/>
            </a:r>
            <a:br>
              <a:rPr lang="uk">
                <a:solidFill>
                  <a:schemeClr val="dk1"/>
                </a:solidFill>
                <a:latin typeface="Montserrat"/>
                <a:ea typeface="Montserrat"/>
                <a:cs typeface="Montserrat"/>
                <a:sym typeface="Montserrat"/>
              </a:rPr>
            </a:br>
            <a:r>
              <a:rPr lang="uk">
                <a:solidFill>
                  <a:schemeClr val="dk1"/>
                </a:solidFill>
                <a:latin typeface="Montserrat"/>
                <a:ea typeface="Montserrat"/>
                <a:cs typeface="Montserrat"/>
                <a:sym typeface="Montserrat"/>
              </a:rPr>
              <a:t/>
            </a:r>
            <a:br>
              <a:rPr lang="uk">
                <a:solidFill>
                  <a:schemeClr val="dk1"/>
                </a:solidFill>
                <a:latin typeface="Montserrat"/>
                <a:ea typeface="Montserrat"/>
                <a:cs typeface="Montserrat"/>
                <a:sym typeface="Montserrat"/>
              </a:rPr>
            </a:br>
            <a:endParaRPr>
              <a:solidFill>
                <a:schemeClr val="dk1"/>
              </a:solidFill>
              <a:latin typeface="Montserrat"/>
              <a:ea typeface="Montserrat"/>
              <a:cs typeface="Montserrat"/>
              <a:sym typeface="Montserrat"/>
            </a:endParaRPr>
          </a:p>
        </p:txBody>
      </p:sp>
      <p:pic>
        <p:nvPicPr>
          <p:cNvPr id="134" name="Google Shape;134;p20"/>
          <p:cNvPicPr preferRelativeResize="0"/>
          <p:nvPr/>
        </p:nvPicPr>
        <p:blipFill>
          <a:blip r:embed="rId3">
            <a:alphaModFix/>
          </a:blip>
          <a:stretch>
            <a:fillRect/>
          </a:stretch>
        </p:blipFill>
        <p:spPr>
          <a:xfrm>
            <a:off x="7991425" y="360000"/>
            <a:ext cx="792575" cy="285675"/>
          </a:xfrm>
          <a:prstGeom prst="rect">
            <a:avLst/>
          </a:prstGeom>
          <a:noFill/>
          <a:ln>
            <a:noFill/>
          </a:ln>
        </p:spPr>
      </p:pic>
      <p:sp>
        <p:nvSpPr>
          <p:cNvPr id="135" name="Google Shape;135;p20"/>
          <p:cNvSpPr txBox="1"/>
          <p:nvPr/>
        </p:nvSpPr>
        <p:spPr>
          <a:xfrm>
            <a:off x="6163879" y="4469549"/>
            <a:ext cx="27516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1800" b="1">
                <a:solidFill>
                  <a:srgbClr val="FE9D1D"/>
                </a:solidFill>
                <a:latin typeface="Montserrat"/>
                <a:ea typeface="Montserrat"/>
                <a:cs typeface="Montserrat"/>
                <a:sym typeface="Montserrat"/>
              </a:rPr>
              <a:t>#ЗАЛІЗНІ_ПРАВИЛА</a:t>
            </a:r>
            <a:endParaRPr sz="1800" b="1">
              <a:solidFill>
                <a:srgbClr val="FE9D1D"/>
              </a:solidFill>
              <a:latin typeface="Montserrat"/>
              <a:ea typeface="Montserrat"/>
              <a:cs typeface="Montserrat"/>
              <a:sym typeface="Montserrat"/>
            </a:endParaRPr>
          </a:p>
        </p:txBody>
      </p:sp>
      <p:pic>
        <p:nvPicPr>
          <p:cNvPr id="136" name="Google Shape;136;p20"/>
          <p:cNvPicPr preferRelativeResize="0"/>
          <p:nvPr/>
        </p:nvPicPr>
        <p:blipFill>
          <a:blip r:embed="rId4">
            <a:alphaModFix/>
          </a:blip>
          <a:stretch>
            <a:fillRect/>
          </a:stretch>
        </p:blipFill>
        <p:spPr>
          <a:xfrm>
            <a:off x="7991414" y="359914"/>
            <a:ext cx="792575" cy="285826"/>
          </a:xfrm>
          <a:prstGeom prst="rect">
            <a:avLst/>
          </a:prstGeom>
          <a:noFill/>
          <a:ln>
            <a:noFill/>
          </a:ln>
        </p:spPr>
      </p:pic>
      <p:sp>
        <p:nvSpPr>
          <p:cNvPr id="137" name="Google Shape;137;p20"/>
          <p:cNvSpPr/>
          <p:nvPr/>
        </p:nvSpPr>
        <p:spPr>
          <a:xfrm>
            <a:off x="-14000" y="4679201"/>
            <a:ext cx="6082200" cy="71100"/>
          </a:xfrm>
          <a:prstGeom prst="rect">
            <a:avLst/>
          </a:prstGeom>
          <a:solidFill>
            <a:srgbClr val="FE9D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248898" y="187955"/>
            <a:ext cx="5189400" cy="8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uk" b="1">
                <a:solidFill>
                  <a:srgbClr val="141880"/>
                </a:solidFill>
                <a:latin typeface="Montserrat"/>
                <a:ea typeface="Montserrat"/>
                <a:cs typeface="Montserrat"/>
                <a:sym typeface="Montserrat"/>
              </a:rPr>
              <a:t>Не варто ризикувати заради лайків!</a:t>
            </a:r>
            <a:endParaRPr b="1">
              <a:solidFill>
                <a:srgbClr val="141880"/>
              </a:solidFill>
              <a:latin typeface="Montserrat"/>
              <a:ea typeface="Montserrat"/>
              <a:cs typeface="Montserrat"/>
              <a:sym typeface="Montserrat"/>
            </a:endParaRPr>
          </a:p>
          <a:p>
            <a:pPr marL="0" lvl="0" indent="0" algn="l" rtl="0">
              <a:spcBef>
                <a:spcPts val="0"/>
              </a:spcBef>
              <a:spcAft>
                <a:spcPts val="0"/>
              </a:spcAft>
              <a:buNone/>
            </a:pPr>
            <a:endParaRPr b="1">
              <a:solidFill>
                <a:srgbClr val="141880"/>
              </a:solidFill>
              <a:latin typeface="Montserrat"/>
              <a:ea typeface="Montserrat"/>
              <a:cs typeface="Montserrat"/>
              <a:sym typeface="Montserrat"/>
            </a:endParaRPr>
          </a:p>
        </p:txBody>
      </p:sp>
      <p:sp>
        <p:nvSpPr>
          <p:cNvPr id="143" name="Google Shape;143;p21"/>
          <p:cNvSpPr txBox="1"/>
          <p:nvPr/>
        </p:nvSpPr>
        <p:spPr>
          <a:xfrm>
            <a:off x="255750" y="1565400"/>
            <a:ext cx="4324800" cy="2768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uk" sz="1800">
                <a:solidFill>
                  <a:schemeClr val="dk1"/>
                </a:solidFill>
                <a:latin typeface="Montserrat"/>
                <a:ea typeface="Montserrat"/>
                <a:cs typeface="Montserrat"/>
                <a:sym typeface="Montserrat"/>
              </a:rPr>
              <a:t>На жаль, через соцмережі небезпечне «зачеперство» стає популярнішим серед дітей 12-16 років. </a:t>
            </a:r>
            <a:endParaRPr sz="1800">
              <a:solidFill>
                <a:schemeClr val="dk1"/>
              </a:solidFill>
              <a:latin typeface="Montserrat"/>
              <a:ea typeface="Montserrat"/>
              <a:cs typeface="Montserrat"/>
              <a:sym typeface="Montserrat"/>
            </a:endParaRPr>
          </a:p>
          <a:p>
            <a:pPr marL="0" lvl="0" indent="0" algn="l" rtl="0">
              <a:spcBef>
                <a:spcPts val="600"/>
              </a:spcBef>
              <a:spcAft>
                <a:spcPts val="600"/>
              </a:spcAft>
              <a:buNone/>
            </a:pPr>
            <a:r>
              <a:rPr lang="uk" sz="1800">
                <a:solidFill>
                  <a:schemeClr val="dk1"/>
                </a:solidFill>
                <a:latin typeface="Montserrat"/>
                <a:ea typeface="Montserrat"/>
                <a:cs typeface="Montserrat"/>
                <a:sym typeface="Montserrat"/>
              </a:rPr>
              <a:t>Щороку понад 20 дітей травмуються на залізниці, часто саме через це. Більшість травм несумісні з життям</a:t>
            </a:r>
            <a:br>
              <a:rPr lang="uk" sz="1800">
                <a:solidFill>
                  <a:schemeClr val="dk1"/>
                </a:solidFill>
                <a:latin typeface="Montserrat"/>
                <a:ea typeface="Montserrat"/>
                <a:cs typeface="Montserrat"/>
                <a:sym typeface="Montserrat"/>
              </a:rPr>
            </a:br>
            <a:r>
              <a:rPr lang="uk" sz="1800">
                <a:solidFill>
                  <a:schemeClr val="dk1"/>
                </a:solidFill>
                <a:latin typeface="Montserrat"/>
                <a:ea typeface="Montserrat"/>
                <a:cs typeface="Montserrat"/>
                <a:sym typeface="Montserrat"/>
              </a:rPr>
              <a:t/>
            </a:r>
            <a:br>
              <a:rPr lang="uk" sz="1800">
                <a:solidFill>
                  <a:schemeClr val="dk1"/>
                </a:solidFill>
                <a:latin typeface="Montserrat"/>
                <a:ea typeface="Montserrat"/>
                <a:cs typeface="Montserrat"/>
                <a:sym typeface="Montserrat"/>
              </a:rPr>
            </a:br>
            <a:endParaRPr sz="1800">
              <a:solidFill>
                <a:schemeClr val="dk1"/>
              </a:solidFill>
              <a:latin typeface="Montserrat"/>
              <a:ea typeface="Montserrat"/>
              <a:cs typeface="Montserrat"/>
              <a:sym typeface="Montserrat"/>
            </a:endParaRPr>
          </a:p>
        </p:txBody>
      </p:sp>
      <p:pic>
        <p:nvPicPr>
          <p:cNvPr id="144" name="Google Shape;144;p21" title="IMG_5218.MP4">
            <a:hlinkClick r:id="rId3"/>
          </p:cNvPr>
          <p:cNvPicPr preferRelativeResize="0"/>
          <p:nvPr/>
        </p:nvPicPr>
        <p:blipFill>
          <a:blip r:embed="rId4">
            <a:alphaModFix/>
          </a:blip>
          <a:stretch>
            <a:fillRect/>
          </a:stretch>
        </p:blipFill>
        <p:spPr>
          <a:xfrm>
            <a:off x="5232201" y="360000"/>
            <a:ext cx="2118650" cy="3766477"/>
          </a:xfrm>
          <a:prstGeom prst="rect">
            <a:avLst/>
          </a:prstGeom>
          <a:noFill/>
          <a:ln>
            <a:noFill/>
          </a:ln>
        </p:spPr>
      </p:pic>
      <p:pic>
        <p:nvPicPr>
          <p:cNvPr id="145" name="Google Shape;145;p21"/>
          <p:cNvPicPr preferRelativeResize="0"/>
          <p:nvPr/>
        </p:nvPicPr>
        <p:blipFill>
          <a:blip r:embed="rId5">
            <a:alphaModFix/>
          </a:blip>
          <a:stretch>
            <a:fillRect/>
          </a:stretch>
        </p:blipFill>
        <p:spPr>
          <a:xfrm>
            <a:off x="7991425" y="360000"/>
            <a:ext cx="792575" cy="285675"/>
          </a:xfrm>
          <a:prstGeom prst="rect">
            <a:avLst/>
          </a:prstGeom>
          <a:noFill/>
          <a:ln>
            <a:noFill/>
          </a:ln>
        </p:spPr>
      </p:pic>
      <p:sp>
        <p:nvSpPr>
          <p:cNvPr id="146" name="Google Shape;146;p21"/>
          <p:cNvSpPr txBox="1"/>
          <p:nvPr/>
        </p:nvSpPr>
        <p:spPr>
          <a:xfrm>
            <a:off x="6163879" y="4469549"/>
            <a:ext cx="27516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1800" b="1">
                <a:solidFill>
                  <a:srgbClr val="FE9D1D"/>
                </a:solidFill>
                <a:latin typeface="Montserrat"/>
                <a:ea typeface="Montserrat"/>
                <a:cs typeface="Montserrat"/>
                <a:sym typeface="Montserrat"/>
              </a:rPr>
              <a:t>#ЗАЛІЗНІ_ПРАВИЛА</a:t>
            </a:r>
            <a:endParaRPr sz="1800" b="1">
              <a:solidFill>
                <a:srgbClr val="FE9D1D"/>
              </a:solidFill>
              <a:latin typeface="Montserrat"/>
              <a:ea typeface="Montserrat"/>
              <a:cs typeface="Montserrat"/>
              <a:sym typeface="Montserrat"/>
            </a:endParaRPr>
          </a:p>
        </p:txBody>
      </p:sp>
      <p:pic>
        <p:nvPicPr>
          <p:cNvPr id="147" name="Google Shape;147;p21"/>
          <p:cNvPicPr preferRelativeResize="0"/>
          <p:nvPr/>
        </p:nvPicPr>
        <p:blipFill>
          <a:blip r:embed="rId6">
            <a:alphaModFix/>
          </a:blip>
          <a:stretch>
            <a:fillRect/>
          </a:stretch>
        </p:blipFill>
        <p:spPr>
          <a:xfrm>
            <a:off x="7991414" y="359914"/>
            <a:ext cx="792575" cy="285826"/>
          </a:xfrm>
          <a:prstGeom prst="rect">
            <a:avLst/>
          </a:prstGeom>
          <a:noFill/>
          <a:ln>
            <a:noFill/>
          </a:ln>
        </p:spPr>
      </p:pic>
      <p:sp>
        <p:nvSpPr>
          <p:cNvPr id="148" name="Google Shape;148;p21"/>
          <p:cNvSpPr/>
          <p:nvPr/>
        </p:nvSpPr>
        <p:spPr>
          <a:xfrm>
            <a:off x="-14000" y="4679201"/>
            <a:ext cx="6082200" cy="71100"/>
          </a:xfrm>
          <a:prstGeom prst="rect">
            <a:avLst/>
          </a:prstGeom>
          <a:solidFill>
            <a:srgbClr val="FE9D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712</Words>
  <Application>Microsoft Office PowerPoint</Application>
  <PresentationFormat>Экран (16:9)</PresentationFormat>
  <Paragraphs>83</Paragraphs>
  <Slides>17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Simple Light</vt:lpstr>
      <vt:lpstr>Дотримання правил  на залізниці – це  безпека пасажирів  та ритмічність руху поїздів</vt:lpstr>
      <vt:lpstr>Українська залізниця одна  із найбільших у Європі</vt:lpstr>
      <vt:lpstr>Щоб усе їхало без затримок  і безпечно — дотримуйтеся #ЗАЛІЗНИХ_ПРАВИЛ  #ЗАЛІЗНІ_ПРАВИЛА –  це не складно, але  дуже важливо</vt:lpstr>
      <vt:lpstr>Правильний перехід колій — Level up твоєї безпеки</vt:lpstr>
      <vt:lpstr>Не будь в online, коли поруч залізниці колії </vt:lpstr>
      <vt:lpstr>Життя – не Subway Surfers.  Поїзд – не фонова декорація</vt:lpstr>
      <vt:lpstr>5 зірок безпеки на залізничному пероні: як правильно чекати на свій поїзд</vt:lpstr>
      <vt:lpstr>Про небезпечні «забави»  на залізниці – зачепінг </vt:lpstr>
      <vt:lpstr>Не варто ризикувати заради лайків! </vt:lpstr>
      <vt:lpstr>Зачеперські байки,  що коштують життя</vt:lpstr>
      <vt:lpstr>Чому міцний хват не працює?  </vt:lpstr>
      <vt:lpstr>27 000 вольт не дадуть шансу вижити</vt:lpstr>
      <vt:lpstr>Ризикуй у спорті, а не на залізниці! Шукай екстрим у безпечному середовищі</vt:lpstr>
      <vt:lpstr>Зачеперство – це не лише адміністративне правопорушення,  а й потенційно кримінально карана дія</vt:lpstr>
      <vt:lpstr>А що думають  твої однолітки? </vt:lpstr>
      <vt:lpstr>Що робити, якщо ви дізналися  про небезпечне захоплення друзів або стали свідком зачепінгу?</vt:lpstr>
      <vt:lpstr>ПОДОРОЖУЙ ПРАВИЛЬНО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Дотримання правил  на залізниці – це  безпека пасажирів  та ритмічність руху поїздів</dc:title>
  <dc:creator>Охорона праці</dc:creator>
  <cp:lastModifiedBy>Охорона праці</cp:lastModifiedBy>
  <cp:revision>1</cp:revision>
  <dcterms:modified xsi:type="dcterms:W3CDTF">2025-06-02T13:01:18Z</dcterms:modified>
</cp:coreProperties>
</file>